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20"/>
  </p:notesMasterIdLst>
  <p:sldIdLst>
    <p:sldId id="296" r:id="rId2"/>
    <p:sldId id="297" r:id="rId3"/>
    <p:sldId id="258" r:id="rId4"/>
    <p:sldId id="272" r:id="rId5"/>
    <p:sldId id="273" r:id="rId6"/>
    <p:sldId id="262" r:id="rId7"/>
    <p:sldId id="274" r:id="rId8"/>
    <p:sldId id="263" r:id="rId9"/>
    <p:sldId id="264" r:id="rId10"/>
    <p:sldId id="265" r:id="rId11"/>
    <p:sldId id="266" r:id="rId12"/>
    <p:sldId id="275" r:id="rId13"/>
    <p:sldId id="298" r:id="rId14"/>
    <p:sldId id="278" r:id="rId15"/>
    <p:sldId id="268" r:id="rId16"/>
    <p:sldId id="269" r:id="rId17"/>
    <p:sldId id="270" r:id="rId18"/>
    <p:sldId id="27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hj7mb3FARwx6TEaw/e9Dr9QiHl8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891" autoAdjust="0"/>
  </p:normalViewPr>
  <p:slideViewPr>
    <p:cSldViewPr snapToGrid="0">
      <p:cViewPr varScale="1">
        <p:scale>
          <a:sx n="68" d="100"/>
          <a:sy n="68" d="100"/>
        </p:scale>
        <p:origin x="61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2FD69B2-E1B9-40C3-B0CB-3375D4CF889E}" type="doc">
      <dgm:prSet loTypeId="urn:microsoft.com/office/officeart/2005/8/layout/process5" loCatId="process" qsTypeId="urn:microsoft.com/office/officeart/2005/8/quickstyle/3d5" qsCatId="3D" csTypeId="urn:microsoft.com/office/officeart/2005/8/colors/colorful1" csCatId="colorful" phldr="1"/>
      <dgm:spPr/>
      <dgm:t>
        <a:bodyPr/>
        <a:lstStyle/>
        <a:p>
          <a:endParaRPr lang="en-US"/>
        </a:p>
      </dgm:t>
    </dgm:pt>
    <dgm:pt modelId="{07E08E86-9536-499E-A54B-7494E4ED2B04}">
      <dgm:prSet phldrT="[Text]" custT="1"/>
      <dgm:spPr/>
      <dgm:t>
        <a:bodyPr/>
        <a:lstStyle/>
        <a:p>
          <a:r>
            <a:rPr lang="en-US" sz="2400">
              <a:solidFill>
                <a:schemeClr val="tx1"/>
              </a:solidFill>
            </a:rPr>
            <a:t>Start</a:t>
          </a:r>
          <a:endParaRPr lang="en-US" sz="2400" dirty="0">
            <a:solidFill>
              <a:schemeClr val="tx1"/>
            </a:solidFill>
          </a:endParaRPr>
        </a:p>
      </dgm:t>
    </dgm:pt>
    <dgm:pt modelId="{498D8F32-3881-445C-B667-B8C499440E0C}" type="parTrans" cxnId="{31933D15-12E1-4661-A9A4-F3646EB45CE2}">
      <dgm:prSet/>
      <dgm:spPr/>
      <dgm:t>
        <a:bodyPr/>
        <a:lstStyle/>
        <a:p>
          <a:endParaRPr lang="en-US" sz="1800">
            <a:solidFill>
              <a:schemeClr val="tx1"/>
            </a:solidFill>
          </a:endParaRPr>
        </a:p>
      </dgm:t>
    </dgm:pt>
    <dgm:pt modelId="{6D81D83A-DF0C-413A-8A8C-2B91505754D8}" type="sibTrans" cxnId="{31933D15-12E1-4661-A9A4-F3646EB45CE2}">
      <dgm:prSet custT="1"/>
      <dgm:spPr/>
      <dgm:t>
        <a:bodyPr/>
        <a:lstStyle/>
        <a:p>
          <a:endParaRPr lang="en-US" sz="1800">
            <a:solidFill>
              <a:schemeClr val="tx1"/>
            </a:solidFill>
          </a:endParaRPr>
        </a:p>
      </dgm:t>
    </dgm:pt>
    <dgm:pt modelId="{DC08C316-0AB4-4980-9F0D-4CBCCA69D677}">
      <dgm:prSet phldrT="[Text]" custT="1"/>
      <dgm:spPr/>
      <dgm:t>
        <a:bodyPr/>
        <a:lstStyle/>
        <a:p>
          <a:r>
            <a:rPr lang="en-US" sz="2400">
              <a:solidFill>
                <a:schemeClr val="tx1"/>
              </a:solidFill>
            </a:rPr>
            <a:t>Ideas generation</a:t>
          </a:r>
          <a:endParaRPr lang="en-US" sz="2400" dirty="0">
            <a:solidFill>
              <a:schemeClr val="tx1"/>
            </a:solidFill>
          </a:endParaRPr>
        </a:p>
      </dgm:t>
    </dgm:pt>
    <dgm:pt modelId="{35761563-65D4-4EF5-8A74-CB95903B9C95}" type="parTrans" cxnId="{310D1410-CE76-4576-BD9E-3EF39E58F7B7}">
      <dgm:prSet/>
      <dgm:spPr/>
      <dgm:t>
        <a:bodyPr/>
        <a:lstStyle/>
        <a:p>
          <a:endParaRPr lang="en-US" sz="1800">
            <a:solidFill>
              <a:schemeClr val="tx1"/>
            </a:solidFill>
          </a:endParaRPr>
        </a:p>
      </dgm:t>
    </dgm:pt>
    <dgm:pt modelId="{1940BB89-7838-4775-A982-C648332B24DC}" type="sibTrans" cxnId="{310D1410-CE76-4576-BD9E-3EF39E58F7B7}">
      <dgm:prSet custT="1"/>
      <dgm:spPr/>
      <dgm:t>
        <a:bodyPr/>
        <a:lstStyle/>
        <a:p>
          <a:endParaRPr lang="en-US" sz="1800">
            <a:solidFill>
              <a:schemeClr val="tx1"/>
            </a:solidFill>
          </a:endParaRPr>
        </a:p>
      </dgm:t>
    </dgm:pt>
    <dgm:pt modelId="{3CAB8308-608D-45CC-BC62-C466567FA8A0}">
      <dgm:prSet phldrT="[Text]" custT="1"/>
      <dgm:spPr/>
      <dgm:t>
        <a:bodyPr/>
        <a:lstStyle/>
        <a:p>
          <a:r>
            <a:rPr lang="en-US" sz="2400">
              <a:solidFill>
                <a:schemeClr val="tx1"/>
              </a:solidFill>
            </a:rPr>
            <a:t>Ideas combination</a:t>
          </a:r>
          <a:endParaRPr lang="en-US" sz="2400" dirty="0">
            <a:solidFill>
              <a:schemeClr val="tx1"/>
            </a:solidFill>
          </a:endParaRPr>
        </a:p>
      </dgm:t>
    </dgm:pt>
    <dgm:pt modelId="{55871ED3-7F6F-4179-A011-A26869189062}" type="parTrans" cxnId="{A5F7BCB3-C0F8-4A45-BBE6-0F8BD1BB9C7C}">
      <dgm:prSet/>
      <dgm:spPr/>
      <dgm:t>
        <a:bodyPr/>
        <a:lstStyle/>
        <a:p>
          <a:endParaRPr lang="en-US" sz="1800">
            <a:solidFill>
              <a:schemeClr val="tx1"/>
            </a:solidFill>
          </a:endParaRPr>
        </a:p>
      </dgm:t>
    </dgm:pt>
    <dgm:pt modelId="{CDCE079F-0868-4536-A811-D4F71384BCCC}" type="sibTrans" cxnId="{A5F7BCB3-C0F8-4A45-BBE6-0F8BD1BB9C7C}">
      <dgm:prSet custT="1"/>
      <dgm:spPr/>
      <dgm:t>
        <a:bodyPr/>
        <a:lstStyle/>
        <a:p>
          <a:endParaRPr lang="en-US" sz="1800">
            <a:solidFill>
              <a:schemeClr val="tx1"/>
            </a:solidFill>
          </a:endParaRPr>
        </a:p>
      </dgm:t>
    </dgm:pt>
    <dgm:pt modelId="{8390C737-EF04-4C88-9244-2A89984A7E4B}">
      <dgm:prSet phldrT="[Text]" custT="1"/>
      <dgm:spPr/>
      <dgm:t>
        <a:bodyPr/>
        <a:lstStyle/>
        <a:p>
          <a:r>
            <a:rPr lang="en-US" sz="2400">
              <a:solidFill>
                <a:schemeClr val="tx1"/>
              </a:solidFill>
            </a:rPr>
            <a:t>Evaluation &amp; Validation</a:t>
          </a:r>
          <a:endParaRPr lang="en-US" sz="2400" dirty="0">
            <a:solidFill>
              <a:schemeClr val="tx1"/>
            </a:solidFill>
          </a:endParaRPr>
        </a:p>
      </dgm:t>
    </dgm:pt>
    <dgm:pt modelId="{FE1CC468-6862-45B1-B2B3-38385ABB023F}" type="parTrans" cxnId="{8F733380-983A-4DDB-BB05-3273694B7635}">
      <dgm:prSet/>
      <dgm:spPr/>
      <dgm:t>
        <a:bodyPr/>
        <a:lstStyle/>
        <a:p>
          <a:endParaRPr lang="en-US" sz="1800">
            <a:solidFill>
              <a:schemeClr val="tx1"/>
            </a:solidFill>
          </a:endParaRPr>
        </a:p>
      </dgm:t>
    </dgm:pt>
    <dgm:pt modelId="{116EA07D-BD51-49D3-B128-897AA046957D}" type="sibTrans" cxnId="{8F733380-983A-4DDB-BB05-3273694B7635}">
      <dgm:prSet custT="1"/>
      <dgm:spPr/>
      <dgm:t>
        <a:bodyPr/>
        <a:lstStyle/>
        <a:p>
          <a:endParaRPr lang="en-US" sz="1800">
            <a:solidFill>
              <a:schemeClr val="tx1"/>
            </a:solidFill>
          </a:endParaRPr>
        </a:p>
      </dgm:t>
    </dgm:pt>
    <dgm:pt modelId="{F8718067-531D-443C-93DF-89BA37FC9F6B}">
      <dgm:prSet phldrT="[Text]" custT="1"/>
      <dgm:spPr/>
      <dgm:t>
        <a:bodyPr/>
        <a:lstStyle/>
        <a:p>
          <a:r>
            <a:rPr lang="en-US" sz="2400">
              <a:solidFill>
                <a:schemeClr val="tx1"/>
              </a:solidFill>
            </a:rPr>
            <a:t>Generate new ideas</a:t>
          </a:r>
          <a:endParaRPr lang="en-US" sz="2400" dirty="0">
            <a:solidFill>
              <a:schemeClr val="tx1"/>
            </a:solidFill>
          </a:endParaRPr>
        </a:p>
      </dgm:t>
    </dgm:pt>
    <dgm:pt modelId="{3C8FCF8B-AEB3-4131-99DA-51F4029D903C}" type="parTrans" cxnId="{2E782C95-57C8-4552-9E7E-9AF644D402A6}">
      <dgm:prSet/>
      <dgm:spPr/>
      <dgm:t>
        <a:bodyPr/>
        <a:lstStyle/>
        <a:p>
          <a:endParaRPr lang="en-US" sz="1800">
            <a:solidFill>
              <a:schemeClr val="tx1"/>
            </a:solidFill>
          </a:endParaRPr>
        </a:p>
      </dgm:t>
    </dgm:pt>
    <dgm:pt modelId="{47BA0E64-C5D2-4AE9-8DD8-2413445B99D9}" type="sibTrans" cxnId="{2E782C95-57C8-4552-9E7E-9AF644D402A6}">
      <dgm:prSet custT="1"/>
      <dgm:spPr/>
      <dgm:t>
        <a:bodyPr/>
        <a:lstStyle/>
        <a:p>
          <a:endParaRPr lang="en-US" sz="1800">
            <a:solidFill>
              <a:schemeClr val="tx1"/>
            </a:solidFill>
          </a:endParaRPr>
        </a:p>
      </dgm:t>
    </dgm:pt>
    <dgm:pt modelId="{6AA8B173-1A7F-48A9-A0FB-C13D653FB325}">
      <dgm:prSet phldrT="[Text]" custT="1"/>
      <dgm:spPr/>
      <dgm:t>
        <a:bodyPr/>
        <a:lstStyle/>
        <a:p>
          <a:r>
            <a:rPr lang="en-US" sz="2400">
              <a:solidFill>
                <a:schemeClr val="tx1"/>
              </a:solidFill>
            </a:rPr>
            <a:t>Selection of best ideas</a:t>
          </a:r>
          <a:endParaRPr lang="en-US" sz="2400" dirty="0">
            <a:solidFill>
              <a:schemeClr val="tx1"/>
            </a:solidFill>
          </a:endParaRPr>
        </a:p>
      </dgm:t>
    </dgm:pt>
    <dgm:pt modelId="{8A08FD1C-F96D-4081-B2D2-B1ACC1102AE3}" type="parTrans" cxnId="{D62FF755-895E-45BD-9686-81E667E1A1E7}">
      <dgm:prSet/>
      <dgm:spPr/>
      <dgm:t>
        <a:bodyPr/>
        <a:lstStyle/>
        <a:p>
          <a:endParaRPr lang="en-US" sz="1800">
            <a:solidFill>
              <a:schemeClr val="tx1"/>
            </a:solidFill>
          </a:endParaRPr>
        </a:p>
      </dgm:t>
    </dgm:pt>
    <dgm:pt modelId="{E483E381-6987-4EF0-902A-75865DCCE23E}" type="sibTrans" cxnId="{D62FF755-895E-45BD-9686-81E667E1A1E7}">
      <dgm:prSet custT="1"/>
      <dgm:spPr/>
      <dgm:t>
        <a:bodyPr/>
        <a:lstStyle/>
        <a:p>
          <a:endParaRPr lang="en-US" sz="1800">
            <a:solidFill>
              <a:schemeClr val="tx1"/>
            </a:solidFill>
          </a:endParaRPr>
        </a:p>
      </dgm:t>
    </dgm:pt>
    <dgm:pt modelId="{E8E393BD-2926-43A9-9531-886BDD6D7400}">
      <dgm:prSet phldrT="[Text]" custT="1"/>
      <dgm:spPr/>
      <dgm:t>
        <a:bodyPr/>
        <a:lstStyle/>
        <a:p>
          <a:r>
            <a:rPr lang="en-US" sz="2400">
              <a:solidFill>
                <a:schemeClr val="tx1"/>
              </a:solidFill>
            </a:rPr>
            <a:t>End</a:t>
          </a:r>
          <a:endParaRPr lang="en-US" sz="2400" dirty="0">
            <a:solidFill>
              <a:schemeClr val="tx1"/>
            </a:solidFill>
          </a:endParaRPr>
        </a:p>
      </dgm:t>
    </dgm:pt>
    <dgm:pt modelId="{475F804D-3BF7-4C83-9C32-F6D794564B1A}" type="parTrans" cxnId="{93093D6E-401C-4637-B9CE-C7E8B0D2C46B}">
      <dgm:prSet/>
      <dgm:spPr/>
      <dgm:t>
        <a:bodyPr/>
        <a:lstStyle/>
        <a:p>
          <a:endParaRPr lang="en-US" sz="1800">
            <a:solidFill>
              <a:schemeClr val="tx1"/>
            </a:solidFill>
          </a:endParaRPr>
        </a:p>
      </dgm:t>
    </dgm:pt>
    <dgm:pt modelId="{A7872C59-0CF6-43D2-AC3F-8E7F71B8557A}" type="sibTrans" cxnId="{93093D6E-401C-4637-B9CE-C7E8B0D2C46B}">
      <dgm:prSet/>
      <dgm:spPr/>
      <dgm:t>
        <a:bodyPr/>
        <a:lstStyle/>
        <a:p>
          <a:endParaRPr lang="en-US" sz="1800">
            <a:solidFill>
              <a:schemeClr val="tx1"/>
            </a:solidFill>
          </a:endParaRPr>
        </a:p>
      </dgm:t>
    </dgm:pt>
    <dgm:pt modelId="{0E664F55-5E4B-4DE9-B5E5-2449561FA622}" type="pres">
      <dgm:prSet presAssocID="{62FD69B2-E1B9-40C3-B0CB-3375D4CF889E}" presName="diagram" presStyleCnt="0">
        <dgm:presLayoutVars>
          <dgm:dir/>
          <dgm:resizeHandles val="exact"/>
        </dgm:presLayoutVars>
      </dgm:prSet>
      <dgm:spPr/>
    </dgm:pt>
    <dgm:pt modelId="{7A9998F2-EDF8-478B-A678-AB52AAA6DB38}" type="pres">
      <dgm:prSet presAssocID="{07E08E86-9536-499E-A54B-7494E4ED2B04}" presName="node" presStyleLbl="node1" presStyleIdx="0" presStyleCnt="7">
        <dgm:presLayoutVars>
          <dgm:bulletEnabled val="1"/>
        </dgm:presLayoutVars>
      </dgm:prSet>
      <dgm:spPr/>
    </dgm:pt>
    <dgm:pt modelId="{87998FA9-269C-40B4-A1E9-625C930A9DFD}" type="pres">
      <dgm:prSet presAssocID="{6D81D83A-DF0C-413A-8A8C-2B91505754D8}" presName="sibTrans" presStyleLbl="sibTrans2D1" presStyleIdx="0" presStyleCnt="6"/>
      <dgm:spPr/>
    </dgm:pt>
    <dgm:pt modelId="{876EA6C7-FA8B-44A5-BDF2-79737AA8E9BD}" type="pres">
      <dgm:prSet presAssocID="{6D81D83A-DF0C-413A-8A8C-2B91505754D8}" presName="connectorText" presStyleLbl="sibTrans2D1" presStyleIdx="0" presStyleCnt="6"/>
      <dgm:spPr/>
    </dgm:pt>
    <dgm:pt modelId="{51CCEEF7-3D0C-4D8D-A96B-A238FDEAB52D}" type="pres">
      <dgm:prSet presAssocID="{DC08C316-0AB4-4980-9F0D-4CBCCA69D677}" presName="node" presStyleLbl="node1" presStyleIdx="1" presStyleCnt="7">
        <dgm:presLayoutVars>
          <dgm:bulletEnabled val="1"/>
        </dgm:presLayoutVars>
      </dgm:prSet>
      <dgm:spPr/>
    </dgm:pt>
    <dgm:pt modelId="{EE2D4EA0-D974-4712-8D6E-69ACD927B21F}" type="pres">
      <dgm:prSet presAssocID="{1940BB89-7838-4775-A982-C648332B24DC}" presName="sibTrans" presStyleLbl="sibTrans2D1" presStyleIdx="1" presStyleCnt="6"/>
      <dgm:spPr/>
    </dgm:pt>
    <dgm:pt modelId="{8B742B40-D124-4FDF-9606-09EDF5B48D09}" type="pres">
      <dgm:prSet presAssocID="{1940BB89-7838-4775-A982-C648332B24DC}" presName="connectorText" presStyleLbl="sibTrans2D1" presStyleIdx="1" presStyleCnt="6"/>
      <dgm:spPr/>
    </dgm:pt>
    <dgm:pt modelId="{92EA191E-B0E1-4722-AFBF-54C8627DE127}" type="pres">
      <dgm:prSet presAssocID="{3CAB8308-608D-45CC-BC62-C466567FA8A0}" presName="node" presStyleLbl="node1" presStyleIdx="2" presStyleCnt="7">
        <dgm:presLayoutVars>
          <dgm:bulletEnabled val="1"/>
        </dgm:presLayoutVars>
      </dgm:prSet>
      <dgm:spPr/>
    </dgm:pt>
    <dgm:pt modelId="{284D937A-D2F6-43AF-A061-1BAF211675B5}" type="pres">
      <dgm:prSet presAssocID="{CDCE079F-0868-4536-A811-D4F71384BCCC}" presName="sibTrans" presStyleLbl="sibTrans2D1" presStyleIdx="2" presStyleCnt="6"/>
      <dgm:spPr/>
    </dgm:pt>
    <dgm:pt modelId="{B6D9B364-75F7-4909-95B4-5E30A88F0837}" type="pres">
      <dgm:prSet presAssocID="{CDCE079F-0868-4536-A811-D4F71384BCCC}" presName="connectorText" presStyleLbl="sibTrans2D1" presStyleIdx="2" presStyleCnt="6"/>
      <dgm:spPr/>
    </dgm:pt>
    <dgm:pt modelId="{E093F54D-6081-47E2-B1F0-39248F5FBCA9}" type="pres">
      <dgm:prSet presAssocID="{8390C737-EF04-4C88-9244-2A89984A7E4B}" presName="node" presStyleLbl="node1" presStyleIdx="3" presStyleCnt="7">
        <dgm:presLayoutVars>
          <dgm:bulletEnabled val="1"/>
        </dgm:presLayoutVars>
      </dgm:prSet>
      <dgm:spPr/>
    </dgm:pt>
    <dgm:pt modelId="{E8F5676D-B7C2-4D68-9E9F-221A9E2D8E31}" type="pres">
      <dgm:prSet presAssocID="{116EA07D-BD51-49D3-B128-897AA046957D}" presName="sibTrans" presStyleLbl="sibTrans2D1" presStyleIdx="3" presStyleCnt="6"/>
      <dgm:spPr/>
    </dgm:pt>
    <dgm:pt modelId="{2A9866B0-ADF7-414E-89C2-86D450CB510E}" type="pres">
      <dgm:prSet presAssocID="{116EA07D-BD51-49D3-B128-897AA046957D}" presName="connectorText" presStyleLbl="sibTrans2D1" presStyleIdx="3" presStyleCnt="6"/>
      <dgm:spPr/>
    </dgm:pt>
    <dgm:pt modelId="{29467C02-AB0A-4F07-862D-388F2A7620CE}" type="pres">
      <dgm:prSet presAssocID="{F8718067-531D-443C-93DF-89BA37FC9F6B}" presName="node" presStyleLbl="node1" presStyleIdx="4" presStyleCnt="7">
        <dgm:presLayoutVars>
          <dgm:bulletEnabled val="1"/>
        </dgm:presLayoutVars>
      </dgm:prSet>
      <dgm:spPr/>
    </dgm:pt>
    <dgm:pt modelId="{8ECCDD90-2754-48F3-BA89-A38E047B30C5}" type="pres">
      <dgm:prSet presAssocID="{47BA0E64-C5D2-4AE9-8DD8-2413445B99D9}" presName="sibTrans" presStyleLbl="sibTrans2D1" presStyleIdx="4" presStyleCnt="6"/>
      <dgm:spPr/>
    </dgm:pt>
    <dgm:pt modelId="{12CBB3AB-8A89-433E-B597-A9C2398B031D}" type="pres">
      <dgm:prSet presAssocID="{47BA0E64-C5D2-4AE9-8DD8-2413445B99D9}" presName="connectorText" presStyleLbl="sibTrans2D1" presStyleIdx="4" presStyleCnt="6"/>
      <dgm:spPr/>
    </dgm:pt>
    <dgm:pt modelId="{1CCA4F38-926F-462B-AA28-CE102A9A3140}" type="pres">
      <dgm:prSet presAssocID="{6AA8B173-1A7F-48A9-A0FB-C13D653FB325}" presName="node" presStyleLbl="node1" presStyleIdx="5" presStyleCnt="7">
        <dgm:presLayoutVars>
          <dgm:bulletEnabled val="1"/>
        </dgm:presLayoutVars>
      </dgm:prSet>
      <dgm:spPr/>
    </dgm:pt>
    <dgm:pt modelId="{0DF5CF4D-6CDA-4CD5-BAD1-DC1B41DADAC3}" type="pres">
      <dgm:prSet presAssocID="{E483E381-6987-4EF0-902A-75865DCCE23E}" presName="sibTrans" presStyleLbl="sibTrans2D1" presStyleIdx="5" presStyleCnt="6"/>
      <dgm:spPr/>
    </dgm:pt>
    <dgm:pt modelId="{3A3CC4CD-98BF-453B-B51E-9473683368F6}" type="pres">
      <dgm:prSet presAssocID="{E483E381-6987-4EF0-902A-75865DCCE23E}" presName="connectorText" presStyleLbl="sibTrans2D1" presStyleIdx="5" presStyleCnt="6"/>
      <dgm:spPr/>
    </dgm:pt>
    <dgm:pt modelId="{BFEC0F2A-BD02-4BAD-A460-9862C4DF9D4D}" type="pres">
      <dgm:prSet presAssocID="{E8E393BD-2926-43A9-9531-886BDD6D7400}" presName="node" presStyleLbl="node1" presStyleIdx="6" presStyleCnt="7">
        <dgm:presLayoutVars>
          <dgm:bulletEnabled val="1"/>
        </dgm:presLayoutVars>
      </dgm:prSet>
      <dgm:spPr/>
    </dgm:pt>
  </dgm:ptLst>
  <dgm:cxnLst>
    <dgm:cxn modelId="{4DAAFE03-8511-4F28-82B3-FDC236C6F698}" type="presOf" srcId="{E8E393BD-2926-43A9-9531-886BDD6D7400}" destId="{BFEC0F2A-BD02-4BAD-A460-9862C4DF9D4D}" srcOrd="0" destOrd="0" presId="urn:microsoft.com/office/officeart/2005/8/layout/process5"/>
    <dgm:cxn modelId="{310D1410-CE76-4576-BD9E-3EF39E58F7B7}" srcId="{62FD69B2-E1B9-40C3-B0CB-3375D4CF889E}" destId="{DC08C316-0AB4-4980-9F0D-4CBCCA69D677}" srcOrd="1" destOrd="0" parTransId="{35761563-65D4-4EF5-8A74-CB95903B9C95}" sibTransId="{1940BB89-7838-4775-A982-C648332B24DC}"/>
    <dgm:cxn modelId="{31933D15-12E1-4661-A9A4-F3646EB45CE2}" srcId="{62FD69B2-E1B9-40C3-B0CB-3375D4CF889E}" destId="{07E08E86-9536-499E-A54B-7494E4ED2B04}" srcOrd="0" destOrd="0" parTransId="{498D8F32-3881-445C-B667-B8C499440E0C}" sibTransId="{6D81D83A-DF0C-413A-8A8C-2B91505754D8}"/>
    <dgm:cxn modelId="{61F8EB16-1B87-42D2-9E4F-8ACC27807BA7}" type="presOf" srcId="{47BA0E64-C5D2-4AE9-8DD8-2413445B99D9}" destId="{8ECCDD90-2754-48F3-BA89-A38E047B30C5}" srcOrd="0" destOrd="0" presId="urn:microsoft.com/office/officeart/2005/8/layout/process5"/>
    <dgm:cxn modelId="{C31D5D1B-96FE-465F-8034-A6F0FB3B7056}" type="presOf" srcId="{E483E381-6987-4EF0-902A-75865DCCE23E}" destId="{3A3CC4CD-98BF-453B-B51E-9473683368F6}" srcOrd="1" destOrd="0" presId="urn:microsoft.com/office/officeart/2005/8/layout/process5"/>
    <dgm:cxn modelId="{40ABFF3D-F75E-412E-A23D-05226118EE18}" type="presOf" srcId="{1940BB89-7838-4775-A982-C648332B24DC}" destId="{8B742B40-D124-4FDF-9606-09EDF5B48D09}" srcOrd="1" destOrd="0" presId="urn:microsoft.com/office/officeart/2005/8/layout/process5"/>
    <dgm:cxn modelId="{7444803F-7EA8-4B12-A969-F21CA5F26CC5}" type="presOf" srcId="{116EA07D-BD51-49D3-B128-897AA046957D}" destId="{2A9866B0-ADF7-414E-89C2-86D450CB510E}" srcOrd="1" destOrd="0" presId="urn:microsoft.com/office/officeart/2005/8/layout/process5"/>
    <dgm:cxn modelId="{3CF3A54D-ADA1-49A8-98F1-28907CF2CD5A}" type="presOf" srcId="{CDCE079F-0868-4536-A811-D4F71384BCCC}" destId="{B6D9B364-75F7-4909-95B4-5E30A88F0837}" srcOrd="1" destOrd="0" presId="urn:microsoft.com/office/officeart/2005/8/layout/process5"/>
    <dgm:cxn modelId="{52F4074E-EEB3-47E9-B3A5-29D3D94730AD}" type="presOf" srcId="{E483E381-6987-4EF0-902A-75865DCCE23E}" destId="{0DF5CF4D-6CDA-4CD5-BAD1-DC1B41DADAC3}" srcOrd="0" destOrd="0" presId="urn:microsoft.com/office/officeart/2005/8/layout/process5"/>
    <dgm:cxn modelId="{93093D6E-401C-4637-B9CE-C7E8B0D2C46B}" srcId="{62FD69B2-E1B9-40C3-B0CB-3375D4CF889E}" destId="{E8E393BD-2926-43A9-9531-886BDD6D7400}" srcOrd="6" destOrd="0" parTransId="{475F804D-3BF7-4C83-9C32-F6D794564B1A}" sibTransId="{A7872C59-0CF6-43D2-AC3F-8E7F71B8557A}"/>
    <dgm:cxn modelId="{D62FF755-895E-45BD-9686-81E667E1A1E7}" srcId="{62FD69B2-E1B9-40C3-B0CB-3375D4CF889E}" destId="{6AA8B173-1A7F-48A9-A0FB-C13D653FB325}" srcOrd="5" destOrd="0" parTransId="{8A08FD1C-F96D-4081-B2D2-B1ACC1102AE3}" sibTransId="{E483E381-6987-4EF0-902A-75865DCCE23E}"/>
    <dgm:cxn modelId="{E059077D-E410-4497-B9C7-65130AA673FD}" type="presOf" srcId="{62FD69B2-E1B9-40C3-B0CB-3375D4CF889E}" destId="{0E664F55-5E4B-4DE9-B5E5-2449561FA622}" srcOrd="0" destOrd="0" presId="urn:microsoft.com/office/officeart/2005/8/layout/process5"/>
    <dgm:cxn modelId="{8F733380-983A-4DDB-BB05-3273694B7635}" srcId="{62FD69B2-E1B9-40C3-B0CB-3375D4CF889E}" destId="{8390C737-EF04-4C88-9244-2A89984A7E4B}" srcOrd="3" destOrd="0" parTransId="{FE1CC468-6862-45B1-B2B3-38385ABB023F}" sibTransId="{116EA07D-BD51-49D3-B128-897AA046957D}"/>
    <dgm:cxn modelId="{AAEA5D8C-AF3D-422B-9A93-ACCC416BDB85}" type="presOf" srcId="{116EA07D-BD51-49D3-B128-897AA046957D}" destId="{E8F5676D-B7C2-4D68-9E9F-221A9E2D8E31}" srcOrd="0" destOrd="0" presId="urn:microsoft.com/office/officeart/2005/8/layout/process5"/>
    <dgm:cxn modelId="{2E782C95-57C8-4552-9E7E-9AF644D402A6}" srcId="{62FD69B2-E1B9-40C3-B0CB-3375D4CF889E}" destId="{F8718067-531D-443C-93DF-89BA37FC9F6B}" srcOrd="4" destOrd="0" parTransId="{3C8FCF8B-AEB3-4131-99DA-51F4029D903C}" sibTransId="{47BA0E64-C5D2-4AE9-8DD8-2413445B99D9}"/>
    <dgm:cxn modelId="{92093EA6-AEFF-4C6D-9D93-89EB3FD733E5}" type="presOf" srcId="{3CAB8308-608D-45CC-BC62-C466567FA8A0}" destId="{92EA191E-B0E1-4722-AFBF-54C8627DE127}" srcOrd="0" destOrd="0" presId="urn:microsoft.com/office/officeart/2005/8/layout/process5"/>
    <dgm:cxn modelId="{A5F7BCB3-C0F8-4A45-BBE6-0F8BD1BB9C7C}" srcId="{62FD69B2-E1B9-40C3-B0CB-3375D4CF889E}" destId="{3CAB8308-608D-45CC-BC62-C466567FA8A0}" srcOrd="2" destOrd="0" parTransId="{55871ED3-7F6F-4179-A011-A26869189062}" sibTransId="{CDCE079F-0868-4536-A811-D4F71384BCCC}"/>
    <dgm:cxn modelId="{3EBB9CD3-FAF0-4794-90CB-B8325F49C782}" type="presOf" srcId="{CDCE079F-0868-4536-A811-D4F71384BCCC}" destId="{284D937A-D2F6-43AF-A061-1BAF211675B5}" srcOrd="0" destOrd="0" presId="urn:microsoft.com/office/officeart/2005/8/layout/process5"/>
    <dgm:cxn modelId="{816DDED3-7D98-40AA-8CBD-D1E4A9871CDB}" type="presOf" srcId="{1940BB89-7838-4775-A982-C648332B24DC}" destId="{EE2D4EA0-D974-4712-8D6E-69ACD927B21F}" srcOrd="0" destOrd="0" presId="urn:microsoft.com/office/officeart/2005/8/layout/process5"/>
    <dgm:cxn modelId="{18BC7CD4-E00C-49AD-AF3E-7EE35EE5D15D}" type="presOf" srcId="{47BA0E64-C5D2-4AE9-8DD8-2413445B99D9}" destId="{12CBB3AB-8A89-433E-B597-A9C2398B031D}" srcOrd="1" destOrd="0" presId="urn:microsoft.com/office/officeart/2005/8/layout/process5"/>
    <dgm:cxn modelId="{69DC7FD4-FB43-4E77-BA42-4CC75FFAF49B}" type="presOf" srcId="{6AA8B173-1A7F-48A9-A0FB-C13D653FB325}" destId="{1CCA4F38-926F-462B-AA28-CE102A9A3140}" srcOrd="0" destOrd="0" presId="urn:microsoft.com/office/officeart/2005/8/layout/process5"/>
    <dgm:cxn modelId="{8D3391D9-F5AE-48CF-8C5D-6923D355CE27}" type="presOf" srcId="{8390C737-EF04-4C88-9244-2A89984A7E4B}" destId="{E093F54D-6081-47E2-B1F0-39248F5FBCA9}" srcOrd="0" destOrd="0" presId="urn:microsoft.com/office/officeart/2005/8/layout/process5"/>
    <dgm:cxn modelId="{EB4025E5-89CB-477E-9E00-5C202A9DD9F2}" type="presOf" srcId="{07E08E86-9536-499E-A54B-7494E4ED2B04}" destId="{7A9998F2-EDF8-478B-A678-AB52AAA6DB38}" srcOrd="0" destOrd="0" presId="urn:microsoft.com/office/officeart/2005/8/layout/process5"/>
    <dgm:cxn modelId="{EFB5BBE8-D5B4-4980-8BE7-3741E1DA0D53}" type="presOf" srcId="{6D81D83A-DF0C-413A-8A8C-2B91505754D8}" destId="{87998FA9-269C-40B4-A1E9-625C930A9DFD}" srcOrd="0" destOrd="0" presId="urn:microsoft.com/office/officeart/2005/8/layout/process5"/>
    <dgm:cxn modelId="{1DDBF7E8-BB9F-4CF6-9476-C0F87893502B}" type="presOf" srcId="{F8718067-531D-443C-93DF-89BA37FC9F6B}" destId="{29467C02-AB0A-4F07-862D-388F2A7620CE}" srcOrd="0" destOrd="0" presId="urn:microsoft.com/office/officeart/2005/8/layout/process5"/>
    <dgm:cxn modelId="{CF2F5AEA-16C4-4AAB-A42B-3515925399F1}" type="presOf" srcId="{6D81D83A-DF0C-413A-8A8C-2B91505754D8}" destId="{876EA6C7-FA8B-44A5-BDF2-79737AA8E9BD}" srcOrd="1" destOrd="0" presId="urn:microsoft.com/office/officeart/2005/8/layout/process5"/>
    <dgm:cxn modelId="{020117FB-D08E-471A-B288-7F7C1AA10039}" type="presOf" srcId="{DC08C316-0AB4-4980-9F0D-4CBCCA69D677}" destId="{51CCEEF7-3D0C-4D8D-A96B-A238FDEAB52D}" srcOrd="0" destOrd="0" presId="urn:microsoft.com/office/officeart/2005/8/layout/process5"/>
    <dgm:cxn modelId="{C692FA39-7C28-4A66-B7E8-ABAC01362E71}" type="presParOf" srcId="{0E664F55-5E4B-4DE9-B5E5-2449561FA622}" destId="{7A9998F2-EDF8-478B-A678-AB52AAA6DB38}" srcOrd="0" destOrd="0" presId="urn:microsoft.com/office/officeart/2005/8/layout/process5"/>
    <dgm:cxn modelId="{DE1522F4-451A-45A0-9C14-64F81D5CF2E4}" type="presParOf" srcId="{0E664F55-5E4B-4DE9-B5E5-2449561FA622}" destId="{87998FA9-269C-40B4-A1E9-625C930A9DFD}" srcOrd="1" destOrd="0" presId="urn:microsoft.com/office/officeart/2005/8/layout/process5"/>
    <dgm:cxn modelId="{8E3D224B-D292-4A91-AC57-22651BEECD3E}" type="presParOf" srcId="{87998FA9-269C-40B4-A1E9-625C930A9DFD}" destId="{876EA6C7-FA8B-44A5-BDF2-79737AA8E9BD}" srcOrd="0" destOrd="0" presId="urn:microsoft.com/office/officeart/2005/8/layout/process5"/>
    <dgm:cxn modelId="{795E4056-F55F-4CC3-BD6B-0367AC556BE4}" type="presParOf" srcId="{0E664F55-5E4B-4DE9-B5E5-2449561FA622}" destId="{51CCEEF7-3D0C-4D8D-A96B-A238FDEAB52D}" srcOrd="2" destOrd="0" presId="urn:microsoft.com/office/officeart/2005/8/layout/process5"/>
    <dgm:cxn modelId="{87AA8C9B-FFEA-4D2E-888F-3769B7E9191C}" type="presParOf" srcId="{0E664F55-5E4B-4DE9-B5E5-2449561FA622}" destId="{EE2D4EA0-D974-4712-8D6E-69ACD927B21F}" srcOrd="3" destOrd="0" presId="urn:microsoft.com/office/officeart/2005/8/layout/process5"/>
    <dgm:cxn modelId="{7BE3D217-B5AD-4137-B83E-D5A6E746F1B5}" type="presParOf" srcId="{EE2D4EA0-D974-4712-8D6E-69ACD927B21F}" destId="{8B742B40-D124-4FDF-9606-09EDF5B48D09}" srcOrd="0" destOrd="0" presId="urn:microsoft.com/office/officeart/2005/8/layout/process5"/>
    <dgm:cxn modelId="{356C7F7F-2998-4F30-89A4-46DA70D34278}" type="presParOf" srcId="{0E664F55-5E4B-4DE9-B5E5-2449561FA622}" destId="{92EA191E-B0E1-4722-AFBF-54C8627DE127}" srcOrd="4" destOrd="0" presId="urn:microsoft.com/office/officeart/2005/8/layout/process5"/>
    <dgm:cxn modelId="{336DB127-F6B1-49AD-9122-F26A11B4B671}" type="presParOf" srcId="{0E664F55-5E4B-4DE9-B5E5-2449561FA622}" destId="{284D937A-D2F6-43AF-A061-1BAF211675B5}" srcOrd="5" destOrd="0" presId="urn:microsoft.com/office/officeart/2005/8/layout/process5"/>
    <dgm:cxn modelId="{4704C309-2FAF-4659-978D-5020E83DDA84}" type="presParOf" srcId="{284D937A-D2F6-43AF-A061-1BAF211675B5}" destId="{B6D9B364-75F7-4909-95B4-5E30A88F0837}" srcOrd="0" destOrd="0" presId="urn:microsoft.com/office/officeart/2005/8/layout/process5"/>
    <dgm:cxn modelId="{CE0F9049-2952-4583-B63F-087278C6549A}" type="presParOf" srcId="{0E664F55-5E4B-4DE9-B5E5-2449561FA622}" destId="{E093F54D-6081-47E2-B1F0-39248F5FBCA9}" srcOrd="6" destOrd="0" presId="urn:microsoft.com/office/officeart/2005/8/layout/process5"/>
    <dgm:cxn modelId="{26FA6B56-02C8-4ED6-8360-78E6A2742BA0}" type="presParOf" srcId="{0E664F55-5E4B-4DE9-B5E5-2449561FA622}" destId="{E8F5676D-B7C2-4D68-9E9F-221A9E2D8E31}" srcOrd="7" destOrd="0" presId="urn:microsoft.com/office/officeart/2005/8/layout/process5"/>
    <dgm:cxn modelId="{AB7612D6-2A4D-4EEB-95F6-9D59701C467A}" type="presParOf" srcId="{E8F5676D-B7C2-4D68-9E9F-221A9E2D8E31}" destId="{2A9866B0-ADF7-414E-89C2-86D450CB510E}" srcOrd="0" destOrd="0" presId="urn:microsoft.com/office/officeart/2005/8/layout/process5"/>
    <dgm:cxn modelId="{8D478EEB-D907-4D45-BF70-D247F52FDBFF}" type="presParOf" srcId="{0E664F55-5E4B-4DE9-B5E5-2449561FA622}" destId="{29467C02-AB0A-4F07-862D-388F2A7620CE}" srcOrd="8" destOrd="0" presId="urn:microsoft.com/office/officeart/2005/8/layout/process5"/>
    <dgm:cxn modelId="{5329D78E-774F-4110-A47B-EC3AA9014E80}" type="presParOf" srcId="{0E664F55-5E4B-4DE9-B5E5-2449561FA622}" destId="{8ECCDD90-2754-48F3-BA89-A38E047B30C5}" srcOrd="9" destOrd="0" presId="urn:microsoft.com/office/officeart/2005/8/layout/process5"/>
    <dgm:cxn modelId="{B17D9B89-6A71-45A7-AAE3-F41CEDDDED47}" type="presParOf" srcId="{8ECCDD90-2754-48F3-BA89-A38E047B30C5}" destId="{12CBB3AB-8A89-433E-B597-A9C2398B031D}" srcOrd="0" destOrd="0" presId="urn:microsoft.com/office/officeart/2005/8/layout/process5"/>
    <dgm:cxn modelId="{D46F6E86-3600-4C90-9158-DE038D03DE65}" type="presParOf" srcId="{0E664F55-5E4B-4DE9-B5E5-2449561FA622}" destId="{1CCA4F38-926F-462B-AA28-CE102A9A3140}" srcOrd="10" destOrd="0" presId="urn:microsoft.com/office/officeart/2005/8/layout/process5"/>
    <dgm:cxn modelId="{A5A230C6-D29C-43CF-A709-447C8CE9DAA6}" type="presParOf" srcId="{0E664F55-5E4B-4DE9-B5E5-2449561FA622}" destId="{0DF5CF4D-6CDA-4CD5-BAD1-DC1B41DADAC3}" srcOrd="11" destOrd="0" presId="urn:microsoft.com/office/officeart/2005/8/layout/process5"/>
    <dgm:cxn modelId="{AD7EE657-F087-4FD4-A2B6-F7F9CF1D2037}" type="presParOf" srcId="{0DF5CF4D-6CDA-4CD5-BAD1-DC1B41DADAC3}" destId="{3A3CC4CD-98BF-453B-B51E-9473683368F6}" srcOrd="0" destOrd="0" presId="urn:microsoft.com/office/officeart/2005/8/layout/process5"/>
    <dgm:cxn modelId="{1A0A1307-FDE8-4B20-9A61-0F8E270B716A}" type="presParOf" srcId="{0E664F55-5E4B-4DE9-B5E5-2449561FA622}" destId="{BFEC0F2A-BD02-4BAD-A460-9862C4DF9D4D}" srcOrd="12"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9998F2-EDF8-478B-A678-AB52AAA6DB38}">
      <dsp:nvSpPr>
        <dsp:cNvPr id="0" name=""/>
        <dsp:cNvSpPr/>
      </dsp:nvSpPr>
      <dsp:spPr>
        <a:xfrm>
          <a:off x="4603" y="987180"/>
          <a:ext cx="2012630" cy="1207578"/>
        </a:xfrm>
        <a:prstGeom prst="roundRect">
          <a:avLst>
            <a:gd name="adj" fmla="val 10000"/>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solidFill>
                <a:schemeClr val="tx1"/>
              </a:solidFill>
            </a:rPr>
            <a:t>Start</a:t>
          </a:r>
          <a:endParaRPr lang="en-US" sz="2400" kern="1200" dirty="0">
            <a:solidFill>
              <a:schemeClr val="tx1"/>
            </a:solidFill>
          </a:endParaRPr>
        </a:p>
      </dsp:txBody>
      <dsp:txXfrm>
        <a:off x="39972" y="1022549"/>
        <a:ext cx="1941892" cy="1136840"/>
      </dsp:txXfrm>
    </dsp:sp>
    <dsp:sp modelId="{87998FA9-269C-40B4-A1E9-625C930A9DFD}">
      <dsp:nvSpPr>
        <dsp:cNvPr id="0" name=""/>
        <dsp:cNvSpPr/>
      </dsp:nvSpPr>
      <dsp:spPr>
        <a:xfrm>
          <a:off x="2194345" y="1341403"/>
          <a:ext cx="426677" cy="499132"/>
        </a:xfrm>
        <a:prstGeom prst="rightArrow">
          <a:avLst>
            <a:gd name="adj1" fmla="val 60000"/>
            <a:gd name="adj2" fmla="val 50000"/>
          </a:avLst>
        </a:prstGeom>
        <a:solidFill>
          <a:schemeClr val="accent2">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solidFill>
              <a:schemeClr val="tx1"/>
            </a:solidFill>
          </a:endParaRPr>
        </a:p>
      </dsp:txBody>
      <dsp:txXfrm>
        <a:off x="2194345" y="1441229"/>
        <a:ext cx="298674" cy="299480"/>
      </dsp:txXfrm>
    </dsp:sp>
    <dsp:sp modelId="{51CCEEF7-3D0C-4D8D-A96B-A238FDEAB52D}">
      <dsp:nvSpPr>
        <dsp:cNvPr id="0" name=""/>
        <dsp:cNvSpPr/>
      </dsp:nvSpPr>
      <dsp:spPr>
        <a:xfrm>
          <a:off x="2822286" y="987180"/>
          <a:ext cx="2012630" cy="1207578"/>
        </a:xfrm>
        <a:prstGeom prst="roundRect">
          <a:avLst>
            <a:gd name="adj" fmla="val 10000"/>
          </a:avLst>
        </a:prstGeom>
        <a:solidFill>
          <a:schemeClr val="accent3">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solidFill>
                <a:schemeClr val="tx1"/>
              </a:solidFill>
            </a:rPr>
            <a:t>Ideas generation</a:t>
          </a:r>
          <a:endParaRPr lang="en-US" sz="2400" kern="1200" dirty="0">
            <a:solidFill>
              <a:schemeClr val="tx1"/>
            </a:solidFill>
          </a:endParaRPr>
        </a:p>
      </dsp:txBody>
      <dsp:txXfrm>
        <a:off x="2857655" y="1022549"/>
        <a:ext cx="1941892" cy="1136840"/>
      </dsp:txXfrm>
    </dsp:sp>
    <dsp:sp modelId="{EE2D4EA0-D974-4712-8D6E-69ACD927B21F}">
      <dsp:nvSpPr>
        <dsp:cNvPr id="0" name=""/>
        <dsp:cNvSpPr/>
      </dsp:nvSpPr>
      <dsp:spPr>
        <a:xfrm>
          <a:off x="5012028" y="1341403"/>
          <a:ext cx="426677" cy="499132"/>
        </a:xfrm>
        <a:prstGeom prst="rightArrow">
          <a:avLst>
            <a:gd name="adj1" fmla="val 60000"/>
            <a:gd name="adj2" fmla="val 50000"/>
          </a:avLst>
        </a:prstGeom>
        <a:solidFill>
          <a:schemeClr val="accent3">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solidFill>
              <a:schemeClr val="tx1"/>
            </a:solidFill>
          </a:endParaRPr>
        </a:p>
      </dsp:txBody>
      <dsp:txXfrm>
        <a:off x="5012028" y="1441229"/>
        <a:ext cx="298674" cy="299480"/>
      </dsp:txXfrm>
    </dsp:sp>
    <dsp:sp modelId="{92EA191E-B0E1-4722-AFBF-54C8627DE127}">
      <dsp:nvSpPr>
        <dsp:cNvPr id="0" name=""/>
        <dsp:cNvSpPr/>
      </dsp:nvSpPr>
      <dsp:spPr>
        <a:xfrm>
          <a:off x="5639969" y="987180"/>
          <a:ext cx="2012630" cy="1207578"/>
        </a:xfrm>
        <a:prstGeom prst="roundRect">
          <a:avLst>
            <a:gd name="adj" fmla="val 10000"/>
          </a:avLst>
        </a:prstGeom>
        <a:solidFill>
          <a:schemeClr val="accent4">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solidFill>
                <a:schemeClr val="tx1"/>
              </a:solidFill>
            </a:rPr>
            <a:t>Ideas combination</a:t>
          </a:r>
          <a:endParaRPr lang="en-US" sz="2400" kern="1200" dirty="0">
            <a:solidFill>
              <a:schemeClr val="tx1"/>
            </a:solidFill>
          </a:endParaRPr>
        </a:p>
      </dsp:txBody>
      <dsp:txXfrm>
        <a:off x="5675338" y="1022549"/>
        <a:ext cx="1941892" cy="1136840"/>
      </dsp:txXfrm>
    </dsp:sp>
    <dsp:sp modelId="{284D937A-D2F6-43AF-A061-1BAF211675B5}">
      <dsp:nvSpPr>
        <dsp:cNvPr id="0" name=""/>
        <dsp:cNvSpPr/>
      </dsp:nvSpPr>
      <dsp:spPr>
        <a:xfrm>
          <a:off x="7829712" y="1341403"/>
          <a:ext cx="426677" cy="499132"/>
        </a:xfrm>
        <a:prstGeom prst="rightArrow">
          <a:avLst>
            <a:gd name="adj1" fmla="val 60000"/>
            <a:gd name="adj2" fmla="val 50000"/>
          </a:avLst>
        </a:prstGeom>
        <a:solidFill>
          <a:schemeClr val="accent4">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solidFill>
              <a:schemeClr val="tx1"/>
            </a:solidFill>
          </a:endParaRPr>
        </a:p>
      </dsp:txBody>
      <dsp:txXfrm>
        <a:off x="7829712" y="1441229"/>
        <a:ext cx="298674" cy="299480"/>
      </dsp:txXfrm>
    </dsp:sp>
    <dsp:sp modelId="{E093F54D-6081-47E2-B1F0-39248F5FBCA9}">
      <dsp:nvSpPr>
        <dsp:cNvPr id="0" name=""/>
        <dsp:cNvSpPr/>
      </dsp:nvSpPr>
      <dsp:spPr>
        <a:xfrm>
          <a:off x="8457652" y="987180"/>
          <a:ext cx="2012630" cy="1207578"/>
        </a:xfrm>
        <a:prstGeom prst="roundRect">
          <a:avLst>
            <a:gd name="adj" fmla="val 10000"/>
          </a:avLst>
        </a:prstGeom>
        <a:solidFill>
          <a:schemeClr val="accent5">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solidFill>
                <a:schemeClr val="tx1"/>
              </a:solidFill>
            </a:rPr>
            <a:t>Evaluation &amp; Validation</a:t>
          </a:r>
          <a:endParaRPr lang="en-US" sz="2400" kern="1200" dirty="0">
            <a:solidFill>
              <a:schemeClr val="tx1"/>
            </a:solidFill>
          </a:endParaRPr>
        </a:p>
      </dsp:txBody>
      <dsp:txXfrm>
        <a:off x="8493021" y="1022549"/>
        <a:ext cx="1941892" cy="1136840"/>
      </dsp:txXfrm>
    </dsp:sp>
    <dsp:sp modelId="{E8F5676D-B7C2-4D68-9E9F-221A9E2D8E31}">
      <dsp:nvSpPr>
        <dsp:cNvPr id="0" name=""/>
        <dsp:cNvSpPr/>
      </dsp:nvSpPr>
      <dsp:spPr>
        <a:xfrm rot="5400000">
          <a:off x="9250629" y="2335643"/>
          <a:ext cx="426677" cy="499132"/>
        </a:xfrm>
        <a:prstGeom prst="rightArrow">
          <a:avLst>
            <a:gd name="adj1" fmla="val 60000"/>
            <a:gd name="adj2" fmla="val 50000"/>
          </a:avLst>
        </a:prstGeom>
        <a:solidFill>
          <a:schemeClr val="accent5">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solidFill>
              <a:schemeClr val="tx1"/>
            </a:solidFill>
          </a:endParaRPr>
        </a:p>
      </dsp:txBody>
      <dsp:txXfrm rot="-5400000">
        <a:off x="9314228" y="2371871"/>
        <a:ext cx="299480" cy="298674"/>
      </dsp:txXfrm>
    </dsp:sp>
    <dsp:sp modelId="{29467C02-AB0A-4F07-862D-388F2A7620CE}">
      <dsp:nvSpPr>
        <dsp:cNvPr id="0" name=""/>
        <dsp:cNvSpPr/>
      </dsp:nvSpPr>
      <dsp:spPr>
        <a:xfrm>
          <a:off x="8457652" y="2999811"/>
          <a:ext cx="2012630" cy="1207578"/>
        </a:xfrm>
        <a:prstGeom prst="roundRect">
          <a:avLst>
            <a:gd name="adj" fmla="val 10000"/>
          </a:avLst>
        </a:prstGeom>
        <a:solidFill>
          <a:schemeClr val="accent6">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solidFill>
                <a:schemeClr val="tx1"/>
              </a:solidFill>
            </a:rPr>
            <a:t>Generate new ideas</a:t>
          </a:r>
          <a:endParaRPr lang="en-US" sz="2400" kern="1200" dirty="0">
            <a:solidFill>
              <a:schemeClr val="tx1"/>
            </a:solidFill>
          </a:endParaRPr>
        </a:p>
      </dsp:txBody>
      <dsp:txXfrm>
        <a:off x="8493021" y="3035180"/>
        <a:ext cx="1941892" cy="1136840"/>
      </dsp:txXfrm>
    </dsp:sp>
    <dsp:sp modelId="{8ECCDD90-2754-48F3-BA89-A38E047B30C5}">
      <dsp:nvSpPr>
        <dsp:cNvPr id="0" name=""/>
        <dsp:cNvSpPr/>
      </dsp:nvSpPr>
      <dsp:spPr>
        <a:xfrm rot="10800000">
          <a:off x="7853863" y="3354034"/>
          <a:ext cx="426677" cy="499132"/>
        </a:xfrm>
        <a:prstGeom prst="rightArrow">
          <a:avLst>
            <a:gd name="adj1" fmla="val 60000"/>
            <a:gd name="adj2" fmla="val 50000"/>
          </a:avLst>
        </a:prstGeom>
        <a:solidFill>
          <a:schemeClr val="accent6">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solidFill>
              <a:schemeClr val="tx1"/>
            </a:solidFill>
          </a:endParaRPr>
        </a:p>
      </dsp:txBody>
      <dsp:txXfrm rot="10800000">
        <a:off x="7981866" y="3453860"/>
        <a:ext cx="298674" cy="299480"/>
      </dsp:txXfrm>
    </dsp:sp>
    <dsp:sp modelId="{1CCA4F38-926F-462B-AA28-CE102A9A3140}">
      <dsp:nvSpPr>
        <dsp:cNvPr id="0" name=""/>
        <dsp:cNvSpPr/>
      </dsp:nvSpPr>
      <dsp:spPr>
        <a:xfrm>
          <a:off x="5639969" y="2999811"/>
          <a:ext cx="2012630" cy="1207578"/>
        </a:xfrm>
        <a:prstGeom prst="roundRect">
          <a:avLst>
            <a:gd name="adj" fmla="val 10000"/>
          </a:avLst>
        </a:prstGeom>
        <a:solidFill>
          <a:schemeClr val="accent2">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solidFill>
                <a:schemeClr val="tx1"/>
              </a:solidFill>
            </a:rPr>
            <a:t>Selection of best ideas</a:t>
          </a:r>
          <a:endParaRPr lang="en-US" sz="2400" kern="1200" dirty="0">
            <a:solidFill>
              <a:schemeClr val="tx1"/>
            </a:solidFill>
          </a:endParaRPr>
        </a:p>
      </dsp:txBody>
      <dsp:txXfrm>
        <a:off x="5675338" y="3035180"/>
        <a:ext cx="1941892" cy="1136840"/>
      </dsp:txXfrm>
    </dsp:sp>
    <dsp:sp modelId="{0DF5CF4D-6CDA-4CD5-BAD1-DC1B41DADAC3}">
      <dsp:nvSpPr>
        <dsp:cNvPr id="0" name=""/>
        <dsp:cNvSpPr/>
      </dsp:nvSpPr>
      <dsp:spPr>
        <a:xfrm rot="10800000">
          <a:off x="5036180" y="3354034"/>
          <a:ext cx="426677" cy="499132"/>
        </a:xfrm>
        <a:prstGeom prst="rightArrow">
          <a:avLst>
            <a:gd name="adj1" fmla="val 60000"/>
            <a:gd name="adj2" fmla="val 50000"/>
          </a:avLst>
        </a:prstGeom>
        <a:solidFill>
          <a:schemeClr val="accent2">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solidFill>
              <a:schemeClr val="tx1"/>
            </a:solidFill>
          </a:endParaRPr>
        </a:p>
      </dsp:txBody>
      <dsp:txXfrm rot="10800000">
        <a:off x="5164183" y="3453860"/>
        <a:ext cx="298674" cy="299480"/>
      </dsp:txXfrm>
    </dsp:sp>
    <dsp:sp modelId="{BFEC0F2A-BD02-4BAD-A460-9862C4DF9D4D}">
      <dsp:nvSpPr>
        <dsp:cNvPr id="0" name=""/>
        <dsp:cNvSpPr/>
      </dsp:nvSpPr>
      <dsp:spPr>
        <a:xfrm>
          <a:off x="2822286" y="2999811"/>
          <a:ext cx="2012630" cy="1207578"/>
        </a:xfrm>
        <a:prstGeom prst="roundRect">
          <a:avLst>
            <a:gd name="adj" fmla="val 10000"/>
          </a:avLst>
        </a:prstGeom>
        <a:solidFill>
          <a:schemeClr val="accent3">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solidFill>
                <a:schemeClr val="tx1"/>
              </a:solidFill>
            </a:rPr>
            <a:t>End</a:t>
          </a:r>
          <a:endParaRPr lang="en-US" sz="2400" kern="1200" dirty="0">
            <a:solidFill>
              <a:schemeClr val="tx1"/>
            </a:solidFill>
          </a:endParaRPr>
        </a:p>
      </dsp:txBody>
      <dsp:txXfrm>
        <a:off x="2857655" y="3035180"/>
        <a:ext cx="1941892" cy="1136840"/>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mycoted.com/Category:Creativity_Technique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Pattern </a:t>
            </a:r>
            <a:r>
              <a:rPr lang="en-US" b="0" i="0" dirty="0">
                <a:solidFill>
                  <a:srgbClr val="1D2A57"/>
                </a:solidFill>
                <a:effectLst/>
                <a:latin typeface="Arial" panose="020B0604020202020204" pitchFamily="34" charset="0"/>
              </a:rPr>
              <a:t>/ˈ</a:t>
            </a:r>
            <a:r>
              <a:rPr lang="en-US" b="0" i="0" dirty="0" err="1">
                <a:solidFill>
                  <a:srgbClr val="1D2A57"/>
                </a:solidFill>
                <a:effectLst/>
                <a:latin typeface="Arial" panose="020B0604020202020204" pitchFamily="34" charset="0"/>
              </a:rPr>
              <a:t>pæt</a:t>
            </a:r>
            <a:r>
              <a:rPr lang="en-US" b="0" i="0" dirty="0">
                <a:solidFill>
                  <a:srgbClr val="1D2A57"/>
                </a:solidFill>
                <a:effectLst/>
                <a:latin typeface="Arial" panose="020B0604020202020204" pitchFamily="34" charset="0"/>
              </a:rPr>
              <a:t>̬.</a:t>
            </a:r>
            <a:r>
              <a:rPr lang="en-US" b="0" i="0" dirty="0" err="1">
                <a:solidFill>
                  <a:srgbClr val="1D2A57"/>
                </a:solidFill>
                <a:effectLst/>
                <a:latin typeface="Arial" panose="020B0604020202020204" pitchFamily="34" charset="0"/>
              </a:rPr>
              <a:t>ɚn</a:t>
            </a:r>
            <a:r>
              <a:rPr lang="en-US" b="0" i="0" dirty="0">
                <a:solidFill>
                  <a:srgbClr val="1D2A57"/>
                </a:solidFill>
                <a:effectLst/>
                <a:latin typeface="Arial" panose="020B0604020202020204" pitchFamily="34" charset="0"/>
              </a:rPr>
              <a:t>/: </a:t>
            </a:r>
            <a:endParaRPr dirty="0"/>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1422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585341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762318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red and blue arrows outside the diagram indicate the fluidity with which the tools can travel through the different levels in the taxonomy. </a:t>
            </a:r>
            <a:endParaRPr/>
          </a:p>
        </p:txBody>
      </p:sp>
      <p:sp>
        <p:nvSpPr>
          <p:cNvPr id="172" name="Google Shape;172;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6" name="Google Shape;18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800" b="0" i="0" u="none" strike="noStrike" dirty="0">
                <a:solidFill>
                  <a:srgbClr val="000000"/>
                </a:solidFill>
                <a:effectLst/>
                <a:latin typeface="Arial" panose="020B0604020202020204" pitchFamily="34" charset="0"/>
              </a:rPr>
              <a:t> Ok, bàn xong về một số pp kích thích tư duy sáng tạo của con người. Giờ cta tiếp tục bàn đến vấn đề áp dụng creative thinking để giải quyết vấn đề</a:t>
            </a:r>
            <a:endParaRPr lang="en-US" sz="1800" b="0" i="0" u="none" strike="noStrike" dirty="0">
              <a:solidFill>
                <a:srgbClr val="000000"/>
              </a:solidFill>
              <a:effectLst/>
              <a:latin typeface="Arial" panose="020B0604020202020204" pitchFamily="34" charset="0"/>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Giải quyết vấn đề một cách sáng tạo LÀ một phương án giải quyết vấn đề, đúng ko ạ? Nó bao gồm việc cta phải đi tìm kiếm những giải pháp mới và tối ưu cho vấn đề. Creative ở đây là việc cta đưa ra được các phương án thay thế khác nhau, để cùng đánh giá đc mức độ hiệu quả và khả thi của từng phương án</a:t>
            </a:r>
            <a:endParaRPr lang="vi-VN" b="0" dirty="0">
              <a:effectLst/>
            </a:endParaRPr>
          </a:p>
          <a:p>
            <a:pPr indent="-228600" rtl="0">
              <a:spcBef>
                <a:spcPts val="0"/>
              </a:spcBef>
              <a:spcAft>
                <a:spcPts val="0"/>
              </a:spcAft>
            </a:pPr>
            <a:r>
              <a:rPr lang="vi-VN" sz="1800" b="0" i="0" u="none" strike="noStrike" dirty="0">
                <a:solidFill>
                  <a:srgbClr val="000000"/>
                </a:solidFill>
                <a:effectLst/>
                <a:latin typeface="Arial" panose="020B0604020202020204" pitchFamily="34" charset="0"/>
              </a:rPr>
              <a:t>Ví dụ activity: How to draw a circle? (viết càng nhiều cách càng tốt, người sau ko đc trùng vs người trước)</a:t>
            </a:r>
            <a:endParaRPr lang="vi-VN" b="0" dirty="0">
              <a:effectLst/>
            </a:endParaRP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781690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Defer = delay / postpone</a:t>
            </a:r>
          </a:p>
          <a:p>
            <a:pPr marL="0" lvl="0" indent="0" algn="l" rtl="0">
              <a:spcBef>
                <a:spcPts val="0"/>
              </a:spcBef>
              <a:spcAft>
                <a:spcPts val="0"/>
              </a:spcAft>
              <a:buNone/>
            </a:pPr>
            <a:r>
              <a:rPr lang="en-US" dirty="0" err="1"/>
              <a:t>Nói</a:t>
            </a:r>
            <a:r>
              <a:rPr lang="en-US" dirty="0"/>
              <a:t> qua</a:t>
            </a:r>
            <a:endParaRPr dirty="0"/>
          </a:p>
        </p:txBody>
      </p:sp>
      <p:sp>
        <p:nvSpPr>
          <p:cNvPr id="132" name="Google Shape;13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Link web </a:t>
            </a:r>
            <a:r>
              <a:rPr lang="en-US" sz="1800" b="0" i="0" u="none" strike="noStrike" dirty="0" err="1">
                <a:solidFill>
                  <a:srgbClr val="000000"/>
                </a:solidFill>
                <a:effectLst/>
                <a:latin typeface="Arial" panose="020B0604020202020204" pitchFamily="34" charset="0"/>
              </a:rPr>
              <a:t>có</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thể</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tham</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khảo</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về</a:t>
            </a:r>
            <a:r>
              <a:rPr lang="en-US" sz="1800" b="0" i="0" u="none" strike="noStrike" dirty="0">
                <a:solidFill>
                  <a:srgbClr val="000000"/>
                </a:solidFill>
                <a:effectLst/>
                <a:latin typeface="Arial" panose="020B0604020202020204" pitchFamily="34" charset="0"/>
              </a:rPr>
              <a:t> creative techniques: </a:t>
            </a:r>
            <a:r>
              <a:rPr lang="en-US" sz="1800" b="0" i="0" u="sng" strike="noStrike" dirty="0">
                <a:solidFill>
                  <a:srgbClr val="1155CC"/>
                </a:solidFill>
                <a:effectLst/>
                <a:latin typeface="Arial" panose="020B0604020202020204" pitchFamily="34" charset="0"/>
                <a:hlinkClick r:id="rId3"/>
              </a:rPr>
              <a:t>https://www.mycoted.com/Category:Creativity_Techniques</a:t>
            </a: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546815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YC </a:t>
            </a:r>
            <a:r>
              <a:rPr lang="en-US" dirty="0" err="1"/>
              <a:t>tự</a:t>
            </a:r>
            <a:r>
              <a:rPr lang="en-US" dirty="0"/>
              <a:t> </a:t>
            </a:r>
            <a:r>
              <a:rPr lang="en-US" dirty="0" err="1"/>
              <a:t>đọc</a:t>
            </a:r>
            <a:r>
              <a:rPr lang="en-US" dirty="0"/>
              <a:t> </a:t>
            </a:r>
            <a:r>
              <a:rPr lang="en-US" dirty="0" err="1"/>
              <a:t>phần</a:t>
            </a:r>
            <a:r>
              <a:rPr lang="en-US" dirty="0"/>
              <a:t> </a:t>
            </a:r>
            <a:r>
              <a:rPr lang="en-US" dirty="0" err="1"/>
              <a:t>này</a:t>
            </a:r>
            <a:r>
              <a:rPr lang="en-US" dirty="0"/>
              <a:t>, </a:t>
            </a:r>
            <a:r>
              <a:rPr lang="en-US" dirty="0" err="1"/>
              <a:t>làm</a:t>
            </a:r>
            <a:r>
              <a:rPr lang="en-US" dirty="0"/>
              <a:t> 1 </a:t>
            </a:r>
            <a:r>
              <a:rPr lang="en-US" dirty="0" err="1"/>
              <a:t>câu</a:t>
            </a:r>
            <a:r>
              <a:rPr lang="en-US" dirty="0"/>
              <a:t> </a:t>
            </a:r>
            <a:r>
              <a:rPr lang="en-US" dirty="0" err="1"/>
              <a:t>hỏi</a:t>
            </a:r>
            <a:r>
              <a:rPr lang="en-US" dirty="0"/>
              <a:t> </a:t>
            </a:r>
            <a:r>
              <a:rPr lang="en-US" dirty="0" err="1"/>
              <a:t>trên</a:t>
            </a:r>
            <a:r>
              <a:rPr lang="en-US" dirty="0"/>
              <a:t> </a:t>
            </a:r>
            <a:r>
              <a:rPr lang="en-US" dirty="0" err="1"/>
              <a:t>edunext</a:t>
            </a:r>
            <a:endParaRPr dirty="0"/>
          </a:p>
        </p:txBody>
      </p:sp>
      <p:sp>
        <p:nvSpPr>
          <p:cNvPr id="137" name="Google Shape;13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1DF1E-2A6D-4961-9E1B-B5B4B6A44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83394F-C95A-4B52-B087-05C08F2F68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60FBCC-F637-48C3-BCEB-0D72BD25D37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1177577-1758-4BC9-A948-F7BFC5DD23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98EC89-9548-43BA-9D51-78F3966CD6D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788297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9654A-AD9E-4C92-995E-2E5C4040C3D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F1FC29-13F7-4A4E-A609-B31D38ABC67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302A51-C0B8-40F5-969E-600122D06D2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E620BD3F-56B2-44DE-B0B8-E2A2D1132F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11E072-DEE4-4DE4-9691-5617010633F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68025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247A98-F3CB-45C4-9B4F-807CF5B10D6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E956911-3018-414A-9DE4-0C14F7AC88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C9CB12-41A5-471A-AA20-0D9F4C69044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E6E57BB-08BF-4458-9BBD-204830DB71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0CEE82-DCE5-4434-B535-AAD1EE72BE5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06201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9E97E-15FB-4452-BA26-186DB6D613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3C656F-E46D-4152-B91D-925993EE50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74F687-21FE-40C1-BB4A-E3C09974117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7EEFC99-DA4B-4E42-B31F-E30F38275F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B707FC-E2C6-4301-AC09-60E882687AE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3013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6F8E5-EBC4-4FCF-96B2-1AB321B46F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FAF2B1-35B1-41BF-BD9B-4A6D3A25EE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C79E12-CB44-423B-B6C8-1C0F1C52D12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E47B63D-3F50-4D94-AB2E-3FE1B28F0C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6EC5EB-A3F2-4894-911A-24303950A82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51343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CF13F-9B50-4970-9B1C-39998917C6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AD9190-3F1B-402B-81D7-8385114F6B7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86510D-5F2E-4425-A04E-408C1734BE5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742AB9-3E81-4DB9-89CB-4E4D6A3F5E3E}"/>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F53EAE63-235D-43AF-A070-9ABFB457A9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CA6EDA-2811-4016-BF57-3FD23CFA540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3077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6BE99-5BC5-4B15-8820-B92329CB840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EB240A-5AEC-42E3-93DB-7BEED50D30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FA7FD69-36FD-4A52-ACA9-8CB008F3A5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64EF5BB-3318-4325-A983-B1B4DC14C4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B699C02-8706-4855-928D-48BD1A136B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22B69B-D3E4-46E4-9EAD-001FD366BEF3}"/>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7027507F-9095-4BAF-B5AC-87D8C8D052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47EA4E3-ECD8-44DB-AEE1-65A7D4F9456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248964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613AA-C296-4782-9EF2-3A5F9CDCD04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7BAEB78-D28E-4862-8706-A13AE1FE1A3A}"/>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03598570-DD23-42AC-984F-88D0680177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326C51-2103-4586-B644-4B3E5F1FAFC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6848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64AD8-E278-4256-8C4D-4A8B01CD047C}"/>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7DC76FE0-79B5-4666-BBA0-19841D08517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26131D-2410-4803-A5C0-6E5CCA114D4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727492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A86E5-5EAF-42F4-B779-599E5A3709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4A7E4E3-8BB2-4A85-8CAA-CDC4B19731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EC3B099-E896-47CB-B589-F6416457D5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539B46-7AA6-466F-A75E-8532AC35DF27}"/>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1135E10-BD69-4711-89F6-22FFD9EECD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46FC28-E320-461B-A265-8D525D19CE8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22917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108BF-2EF9-447C-A130-522666E2EF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DDD79F0-A1B1-42BF-80E6-BCB1003DCE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E81DA49-94BD-4877-BAB4-4ADDBF3397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E25759-6645-4E48-8C6A-8AA769F52C0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8BF415B-B004-4386-8395-ADCEA7309D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39E880-7229-4972-ACA5-AAC45AFE2EB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2032249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3E4806-87B3-4EEA-B682-F10F268C57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FFBE05-BBF7-478C-AAD9-6670389313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A0984F-1C98-44C3-9436-336FB452D2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BB95173B-34FC-47F1-8063-C754341D9D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5415891-D8B8-4AF0-962E-8F1B4D7B96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48321651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apps.3cmediasolutions.org/oei/modules/tech/" TargetMode="External"/><Relationship Id="rId7" Type="http://schemas.openxmlformats.org/officeDocument/2006/relationships/hyperlink" Target="https://apps.3cmediasolutions.org/oei/modules/reading/"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apps.3cmediasolutions.org/oei/modules/communication/" TargetMode="External"/><Relationship Id="rId5" Type="http://schemas.openxmlformats.org/officeDocument/2006/relationships/hyperlink" Target="https://apps.3cmediasolutions.org/oei/modules/organizing/" TargetMode="External"/><Relationship Id="rId4" Type="http://schemas.openxmlformats.org/officeDocument/2006/relationships/hyperlink" Target="https://apps.3cmediasolutions.org/oei/modules/intro/"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6" descr="A statue of two people&#10;&#10;Description automatically generated with medium confidence">
            <a:extLst>
              <a:ext uri="{FF2B5EF4-FFF2-40B4-BE49-F238E27FC236}">
                <a16:creationId xmlns:a16="http://schemas.microsoft.com/office/drawing/2014/main" id="{4C9A197E-5C35-36A9-F86A-658B8C6F10C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39"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marL="0" marR="0" lvl="0" indent="0" algn="ctr" defTabSz="914400" rtl="0" eaLnBrk="1" fontAlgn="auto" latinLnBrk="0" hangingPunct="1">
              <a:lnSpc>
                <a:spcPct val="100000"/>
              </a:lnSpc>
              <a:spcBef>
                <a:spcPts val="0"/>
              </a:spcBef>
              <a:spcAft>
                <a:spcPts val="1000"/>
              </a:spcAft>
              <a:buClr>
                <a:prstClr val="black"/>
              </a:buClr>
              <a:buSzPct val="100000"/>
              <a:buFont typeface="Arial"/>
              <a:buNone/>
              <a:tabLst/>
              <a:defRPr/>
            </a:pPr>
            <a:endParaRPr kumimoji="0" lang="en-US" sz="1600" b="0" i="0" u="none" strike="noStrike" kern="1200" cap="all" spc="0" normalizeH="0" baseline="0" noProof="0">
              <a:ln>
                <a:noFill/>
              </a:ln>
              <a:solidFill>
                <a:prstClr val="black"/>
              </a:solidFill>
              <a:effectLst/>
              <a:uLnTx/>
              <a:uFillTx/>
              <a:latin typeface="Calibri" panose="020F0502020204030204"/>
              <a:ea typeface="+mn-ea"/>
              <a:cs typeface="+mn-cs"/>
            </a:endParaRPr>
          </a:p>
        </p:txBody>
      </p:sp>
      <p:sp>
        <p:nvSpPr>
          <p:cNvPr id="3" name="Google Shape;88;p1">
            <a:extLst>
              <a:ext uri="{FF2B5EF4-FFF2-40B4-BE49-F238E27FC236}">
                <a16:creationId xmlns:a16="http://schemas.microsoft.com/office/drawing/2014/main" id="{CBBC9937-9C43-51A5-C3DA-10BC981FDD46}"/>
              </a:ext>
            </a:extLst>
          </p:cNvPr>
          <p:cNvSpPr txBox="1">
            <a:spLocks/>
          </p:cNvSpPr>
          <p:nvPr/>
        </p:nvSpPr>
        <p:spPr>
          <a:xfrm>
            <a:off x="8022020" y="4105691"/>
            <a:ext cx="3852041" cy="1834056"/>
          </a:xfrm>
          <a:prstGeom prst="rect">
            <a:avLst/>
          </a:prstGeom>
        </p:spPr>
        <p:txBody>
          <a:bodyPr spcFirstLastPara="1" vert="horz" lIns="91440" tIns="45720" rIns="91440" bIns="45720" rtlCol="0" anchor="b" anchorCtr="0">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600"/>
              </a:spcAft>
              <a:buClr>
                <a:srgbClr val="FFFFFF"/>
              </a:buClr>
              <a:buSzPts val="7200"/>
              <a:buFontTx/>
              <a:buNone/>
              <a:tabLst/>
              <a:defRPr/>
            </a:pPr>
            <a:r>
              <a:rPr kumimoji="0" lang="en-US" sz="4800" b="1" i="0" u="none" strike="noStrike" kern="1200" cap="none" spc="0" normalizeH="0" baseline="0" noProof="0" dirty="0">
                <a:ln>
                  <a:noFill/>
                </a:ln>
                <a:solidFill>
                  <a:prstClr val="black"/>
                </a:solidFill>
                <a:effectLst/>
                <a:uLnTx/>
                <a:uFillTx/>
                <a:latin typeface="Calibri Light" panose="020F0302020204030204"/>
                <a:ea typeface="+mj-ea"/>
                <a:cs typeface="+mj-cs"/>
              </a:rPr>
              <a:t>THINKING AND ANALYSIS (cont.)</a:t>
            </a:r>
          </a:p>
        </p:txBody>
      </p:sp>
      <p:cxnSp>
        <p:nvCxnSpPr>
          <p:cNvPr id="141" name="Straight Connector 140">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pic>
        <p:nvPicPr>
          <p:cNvPr id="7" name="Picture 6" descr="Logo&#10;&#10;Description automatically generated">
            <a:extLst>
              <a:ext uri="{FF2B5EF4-FFF2-40B4-BE49-F238E27FC236}">
                <a16:creationId xmlns:a16="http://schemas.microsoft.com/office/drawing/2014/main" id="{4E5715C5-D6FA-3528-B7CF-CE61589B8577}"/>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568958" y="380983"/>
            <a:ext cx="2438730" cy="726457"/>
          </a:xfrm>
          <a:prstGeom prst="rect">
            <a:avLst/>
          </a:prstGeom>
        </p:spPr>
      </p:pic>
      <p:pic>
        <p:nvPicPr>
          <p:cNvPr id="8" name="Picture 7" descr="Logo&#10;&#10;Description automatically generated">
            <a:extLst>
              <a:ext uri="{FF2B5EF4-FFF2-40B4-BE49-F238E27FC236}">
                <a16:creationId xmlns:a16="http://schemas.microsoft.com/office/drawing/2014/main" id="{BF1944B1-131C-3E57-DC5C-FDC64E701D99}"/>
              </a:ext>
            </a:extLst>
          </p:cNvPr>
          <p:cNvPicPr>
            <a:picLocks noChangeAspect="1"/>
          </p:cNvPicPr>
          <p:nvPr/>
        </p:nvPicPr>
        <p:blipFill>
          <a:blip r:embed="rId4">
            <a:biLevel thresh="75000"/>
          </a:blip>
          <a:stretch>
            <a:fillRect/>
          </a:stretch>
        </p:blipFill>
        <p:spPr>
          <a:xfrm>
            <a:off x="9158227" y="2295131"/>
            <a:ext cx="1579625" cy="1731533"/>
          </a:xfrm>
          <a:prstGeom prst="rect">
            <a:avLst/>
          </a:prstGeom>
        </p:spPr>
      </p:pic>
    </p:spTree>
    <p:extLst>
      <p:ext uri="{BB962C8B-B14F-4D97-AF65-F5344CB8AC3E}">
        <p14:creationId xmlns:p14="http://schemas.microsoft.com/office/powerpoint/2010/main" val="1626034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51"/>
        <p:cNvGrpSpPr/>
        <p:nvPr/>
      </p:nvGrpSpPr>
      <p:grpSpPr>
        <a:xfrm>
          <a:off x="0" y="0"/>
          <a:ext cx="0" cy="0"/>
          <a:chOff x="0" y="0"/>
          <a:chExt cx="0" cy="0"/>
        </a:xfrm>
      </p:grpSpPr>
      <p:sp>
        <p:nvSpPr>
          <p:cNvPr id="152" name="Google Shape;152;p10"/>
          <p:cNvSpPr txBox="1">
            <a:spLocks noGrp="1"/>
          </p:cNvSpPr>
          <p:nvPr>
            <p:ph type="title"/>
          </p:nvPr>
        </p:nvSpPr>
        <p:spPr>
          <a:xfrm>
            <a:off x="5208623" y="1260678"/>
            <a:ext cx="6746672" cy="709198"/>
          </a:xfrm>
          <a:prstGeom prst="rect">
            <a:avLst/>
          </a:prstGeom>
        </p:spPr>
        <p:txBody>
          <a:bodyPr spcFirstLastPara="1" vert="horz" lIns="91440" tIns="45720" rIns="91440" bIns="45720" rtlCol="0" anchor="b" anchorCtr="0">
            <a:normAutofit/>
          </a:bodyPr>
          <a:lstStyle/>
          <a:p>
            <a:pPr marL="0" lvl="0" indent="0">
              <a:spcAft>
                <a:spcPts val="0"/>
              </a:spcAft>
              <a:buClr>
                <a:schemeClr val="accent1"/>
              </a:buClr>
              <a:buSzPts val="4400"/>
            </a:pPr>
            <a:r>
              <a:rPr lang="en-US" sz="3600" b="1" dirty="0"/>
              <a:t>Technology for College Learning</a:t>
            </a:r>
            <a:endParaRPr lang="en-US" sz="3600" dirty="0"/>
          </a:p>
        </p:txBody>
      </p:sp>
      <p:sp>
        <p:nvSpPr>
          <p:cNvPr id="5" name="TextBox 4">
            <a:extLst>
              <a:ext uri="{FF2B5EF4-FFF2-40B4-BE49-F238E27FC236}">
                <a16:creationId xmlns:a16="http://schemas.microsoft.com/office/drawing/2014/main" id="{CEC7E555-85E4-4474-9D30-140D95B85854}"/>
              </a:ext>
            </a:extLst>
          </p:cNvPr>
          <p:cNvSpPr txBox="1"/>
          <p:nvPr/>
        </p:nvSpPr>
        <p:spPr>
          <a:xfrm>
            <a:off x="5324126" y="2115117"/>
            <a:ext cx="6036552" cy="3785419"/>
          </a:xfrm>
          <a:prstGeom prst="rect">
            <a:avLst/>
          </a:prstGeom>
        </p:spPr>
        <p:txBody>
          <a:bodyPr vert="horz" lIns="91440" tIns="45720" rIns="91440" bIns="45720" rtlCol="0">
            <a:normAutofit/>
          </a:bodyPr>
          <a:lstStyle/>
          <a:p>
            <a:pPr marL="228600" lvl="0" indent="-228600" algn="just">
              <a:lnSpc>
                <a:spcPct val="90000"/>
              </a:lnSpc>
              <a:spcBef>
                <a:spcPts val="0"/>
              </a:spcBef>
              <a:spcAft>
                <a:spcPts val="0"/>
              </a:spcAft>
              <a:buSzPts val="1760"/>
              <a:buFont typeface="Arial" panose="020B0604020202020204" pitchFamily="34" charset="0"/>
              <a:buChar char="•"/>
            </a:pPr>
            <a:endParaRPr lang="en-US" sz="2000" dirty="0"/>
          </a:p>
          <a:p>
            <a:pPr lvl="0" algn="just">
              <a:lnSpc>
                <a:spcPct val="90000"/>
              </a:lnSpc>
              <a:spcBef>
                <a:spcPts val="1400"/>
              </a:spcBef>
              <a:spcAft>
                <a:spcPts val="0"/>
              </a:spcAft>
              <a:buSzPts val="1920"/>
            </a:pPr>
            <a:r>
              <a:rPr lang="en-US" sz="3200" dirty="0"/>
              <a:t>85% of college-bound students say technology in the classroom and the availability of online classes are their top determinants in choosing a college.</a:t>
            </a:r>
          </a:p>
          <a:p>
            <a:pPr lvl="0" algn="r">
              <a:lnSpc>
                <a:spcPct val="90000"/>
              </a:lnSpc>
              <a:spcBef>
                <a:spcPts val="1400"/>
              </a:spcBef>
              <a:spcAft>
                <a:spcPts val="0"/>
              </a:spcAft>
              <a:buSzPts val="1920"/>
            </a:pPr>
            <a:r>
              <a:rPr lang="en-US" sz="2000" i="1" dirty="0"/>
              <a:t>"Digital Capabilities at Universities Key to Draw Students." </a:t>
            </a:r>
            <a:r>
              <a:rPr lang="en-US" sz="2000" i="1" dirty="0" err="1"/>
              <a:t>CareerIndia</a:t>
            </a:r>
            <a:r>
              <a:rPr lang="en-US" sz="2000" i="1" dirty="0"/>
              <a:t>. 28 Nov 2014. Web. 16 Feb 2016.</a:t>
            </a:r>
            <a:endParaRPr lang="en-US" sz="2000" dirty="0"/>
          </a:p>
        </p:txBody>
      </p:sp>
      <p:pic>
        <p:nvPicPr>
          <p:cNvPr id="154" name="Picture 153" descr="Models if molecules in science classroom">
            <a:extLst>
              <a:ext uri="{FF2B5EF4-FFF2-40B4-BE49-F238E27FC236}">
                <a16:creationId xmlns:a16="http://schemas.microsoft.com/office/drawing/2014/main" id="{01738703-3693-43AD-8FC9-0D0E0C2796DA}"/>
              </a:ext>
            </a:extLst>
          </p:cNvPr>
          <p:cNvPicPr>
            <a:picLocks noChangeAspect="1"/>
          </p:cNvPicPr>
          <p:nvPr/>
        </p:nvPicPr>
        <p:blipFill rotWithShape="1">
          <a:blip r:embed="rId3"/>
          <a:srcRect l="30744" r="24137" b="-1"/>
          <a:stretch/>
        </p:blipFill>
        <p:spPr>
          <a:xfrm>
            <a:off x="20" y="10"/>
            <a:ext cx="4635571" cy="6857990"/>
          </a:xfrm>
          <a:prstGeom prst="rect">
            <a:avLst/>
          </a:prstGeom>
          <a:effectLst/>
        </p:spPr>
      </p:pic>
      <p:cxnSp>
        <p:nvCxnSpPr>
          <p:cNvPr id="94" name="Straight Connector 93">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0E50C"/>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57"/>
        <p:cNvGrpSpPr/>
        <p:nvPr/>
      </p:nvGrpSpPr>
      <p:grpSpPr>
        <a:xfrm>
          <a:off x="0" y="0"/>
          <a:ext cx="0" cy="0"/>
          <a:chOff x="0" y="0"/>
          <a:chExt cx="0" cy="0"/>
        </a:xfrm>
      </p:grpSpPr>
      <p:sp useBgFill="1">
        <p:nvSpPr>
          <p:cNvPr id="161" name="Rectangle 9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Are Information Systems and Information Technology the Same: Which Is Best  For Me?">
            <a:extLst>
              <a:ext uri="{FF2B5EF4-FFF2-40B4-BE49-F238E27FC236}">
                <a16:creationId xmlns:a16="http://schemas.microsoft.com/office/drawing/2014/main" id="{4A2AC3E8-D061-40D6-B381-4A8F98C2B1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818" b="9091"/>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62" name="Rectangle 10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8" name="Google Shape;158;p11"/>
          <p:cNvSpPr txBox="1">
            <a:spLocks noGrp="1"/>
          </p:cNvSpPr>
          <p:nvPr>
            <p:ph type="title"/>
          </p:nvPr>
        </p:nvSpPr>
        <p:spPr>
          <a:xfrm>
            <a:off x="863899" y="3390083"/>
            <a:ext cx="4023360" cy="1061068"/>
          </a:xfrm>
          <a:prstGeom prst="rect">
            <a:avLst/>
          </a:prstGeom>
        </p:spPr>
        <p:txBody>
          <a:bodyPr spcFirstLastPara="1" vert="horz" lIns="91440" tIns="45720" rIns="91440" bIns="45720" rtlCol="0" anchor="b" anchorCtr="0">
            <a:normAutofit/>
          </a:bodyPr>
          <a:lstStyle/>
          <a:p>
            <a:pPr marL="0" lvl="0" indent="0">
              <a:spcAft>
                <a:spcPts val="0"/>
              </a:spcAft>
              <a:buClr>
                <a:schemeClr val="accent1"/>
              </a:buClr>
              <a:buSzPts val="4400"/>
            </a:pPr>
            <a:r>
              <a:rPr lang="en-US" sz="4800" dirty="0"/>
              <a:t>Discussion</a:t>
            </a:r>
          </a:p>
        </p:txBody>
      </p:sp>
      <p:sp>
        <p:nvSpPr>
          <p:cNvPr id="163" name="Rectangle 10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4" name="Rectangle 10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9" name="Google Shape;159;p11"/>
          <p:cNvSpPr txBox="1">
            <a:spLocks noGrp="1"/>
          </p:cNvSpPr>
          <p:nvPr>
            <p:ph type="body" idx="4294967295"/>
          </p:nvPr>
        </p:nvSpPr>
        <p:spPr>
          <a:xfrm>
            <a:off x="1017899" y="4767053"/>
            <a:ext cx="7951004" cy="1362880"/>
          </a:xfrm>
          <a:prstGeom prst="rect">
            <a:avLst/>
          </a:prstGeom>
          <a:noFill/>
          <a:ln>
            <a:noFill/>
          </a:ln>
        </p:spPr>
        <p:txBody>
          <a:bodyPr spcFirstLastPara="1" wrap="square" lIns="91425" tIns="45700" rIns="91425" bIns="45700" anchor="t" anchorCtr="0">
            <a:normAutofit fontScale="92500" lnSpcReduction="10000"/>
          </a:bodyPr>
          <a:lstStyle/>
          <a:p>
            <a:pPr marL="45720" lvl="0" indent="0" algn="ctr" rtl="0">
              <a:spcBef>
                <a:spcPts val="1400"/>
              </a:spcBef>
              <a:spcAft>
                <a:spcPts val="0"/>
              </a:spcAft>
              <a:buSzPts val="2240"/>
              <a:buNone/>
            </a:pPr>
            <a:r>
              <a:rPr lang="en-US" sz="4800" dirty="0"/>
              <a:t>Did technology influence your college decisions?</a:t>
            </a:r>
          </a:p>
        </p:txBody>
      </p:sp>
    </p:spTree>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57"/>
        <p:cNvGrpSpPr/>
        <p:nvPr/>
      </p:nvGrpSpPr>
      <p:grpSpPr>
        <a:xfrm>
          <a:off x="0" y="0"/>
          <a:ext cx="0" cy="0"/>
          <a:chOff x="0" y="0"/>
          <a:chExt cx="0" cy="0"/>
        </a:xfrm>
      </p:grpSpPr>
      <p:sp useBgFill="1">
        <p:nvSpPr>
          <p:cNvPr id="161" name="Rectangle 9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Are Information Systems and Information Technology the Same: Which Is Best  For Me?">
            <a:extLst>
              <a:ext uri="{FF2B5EF4-FFF2-40B4-BE49-F238E27FC236}">
                <a16:creationId xmlns:a16="http://schemas.microsoft.com/office/drawing/2014/main" id="{4A2AC3E8-D061-40D6-B381-4A8F98C2B1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818" b="9091"/>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62" name="Rectangle 10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Rectangle 10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4" name="Rectangle 10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Google Shape;165;p12">
            <a:extLst>
              <a:ext uri="{FF2B5EF4-FFF2-40B4-BE49-F238E27FC236}">
                <a16:creationId xmlns:a16="http://schemas.microsoft.com/office/drawing/2014/main" id="{28CC98AD-017B-44BF-932E-7B0E33681D3C}"/>
              </a:ext>
            </a:extLst>
          </p:cNvPr>
          <p:cNvSpPr txBox="1">
            <a:spLocks noGrp="1"/>
          </p:cNvSpPr>
          <p:nvPr>
            <p:ph type="title"/>
          </p:nvPr>
        </p:nvSpPr>
        <p:spPr>
          <a:xfrm>
            <a:off x="964552" y="783084"/>
            <a:ext cx="4852481"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1"/>
              </a:buClr>
              <a:buSzPts val="4400"/>
              <a:buFont typeface="Arial"/>
              <a:buNone/>
            </a:pPr>
            <a:r>
              <a:rPr lang="en-US" sz="3600" b="1" dirty="0"/>
              <a:t>Critical &amp; Creative Thinking with Technology</a:t>
            </a:r>
            <a:endParaRPr sz="3600" dirty="0"/>
          </a:p>
        </p:txBody>
      </p:sp>
      <p:sp>
        <p:nvSpPr>
          <p:cNvPr id="4" name="Rectangle 3">
            <a:extLst>
              <a:ext uri="{FF2B5EF4-FFF2-40B4-BE49-F238E27FC236}">
                <a16:creationId xmlns:a16="http://schemas.microsoft.com/office/drawing/2014/main" id="{CFAE3DF3-65AE-4A6B-B81D-5936D081D292}"/>
              </a:ext>
            </a:extLst>
          </p:cNvPr>
          <p:cNvSpPr/>
          <p:nvPr/>
        </p:nvSpPr>
        <p:spPr>
          <a:xfrm>
            <a:off x="311285" y="4448264"/>
            <a:ext cx="4273044" cy="29883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F98AA2B1-9070-4DE5-A1DC-B845F9EAD739}"/>
              </a:ext>
            </a:extLst>
          </p:cNvPr>
          <p:cNvSpPr txBox="1"/>
          <p:nvPr/>
        </p:nvSpPr>
        <p:spPr>
          <a:xfrm>
            <a:off x="1070456" y="2214027"/>
            <a:ext cx="7353697" cy="3323987"/>
          </a:xfrm>
          <a:prstGeom prst="rect">
            <a:avLst/>
          </a:prstGeom>
          <a:noFill/>
        </p:spPr>
        <p:txBody>
          <a:bodyPr wrap="square">
            <a:spAutoFit/>
          </a:bodyPr>
          <a:lstStyle/>
          <a:p>
            <a:pPr marL="457200" indent="-457200" algn="l" fontAlgn="base">
              <a:buFont typeface="Arial" panose="020B0604020202020204" pitchFamily="34" charset="0"/>
              <a:buChar char="•"/>
            </a:pPr>
            <a:r>
              <a:rPr lang="en-US" sz="3600" b="1" i="0" dirty="0">
                <a:solidFill>
                  <a:srgbClr val="FFFF00"/>
                </a:solidFill>
                <a:effectLst/>
                <a:latin typeface="proxima-nova"/>
              </a:rPr>
              <a:t>Computer software</a:t>
            </a:r>
            <a:r>
              <a:rPr lang="en-US" sz="3600" b="0" i="0" dirty="0">
                <a:solidFill>
                  <a:srgbClr val="FFFF00"/>
                </a:solidFill>
                <a:effectLst/>
                <a:latin typeface="proxima-nova"/>
              </a:rPr>
              <a:t> and</a:t>
            </a:r>
            <a:r>
              <a:rPr lang="en-US" sz="3600" b="1" i="0" dirty="0">
                <a:solidFill>
                  <a:srgbClr val="FFFF00"/>
                </a:solidFill>
                <a:effectLst/>
                <a:latin typeface="proxima-nova"/>
              </a:rPr>
              <a:t> Internet resources</a:t>
            </a:r>
            <a:r>
              <a:rPr lang="en-US" sz="3600" b="0" i="0" dirty="0">
                <a:effectLst/>
                <a:latin typeface="proxima-nova"/>
              </a:rPr>
              <a:t> </a:t>
            </a:r>
            <a:r>
              <a:rPr lang="en-US" sz="2800" b="0" i="0" dirty="0">
                <a:effectLst/>
                <a:latin typeface="proxima-nova"/>
              </a:rPr>
              <a:t>allow students to record, defend, and challenge their thinking.</a:t>
            </a:r>
          </a:p>
          <a:p>
            <a:pPr algn="l" fontAlgn="base"/>
            <a:endParaRPr lang="en-US" b="0" i="0" dirty="0">
              <a:effectLst/>
              <a:latin typeface="proxima-nova"/>
            </a:endParaRPr>
          </a:p>
          <a:p>
            <a:pPr marL="457200" indent="-457200" algn="l" fontAlgn="base">
              <a:buFont typeface="Arial" panose="020B0604020202020204" pitchFamily="34" charset="0"/>
              <a:buChar char="•"/>
            </a:pPr>
            <a:r>
              <a:rPr lang="en-US" sz="3600" b="1" i="0" dirty="0">
                <a:solidFill>
                  <a:srgbClr val="FFFF00"/>
                </a:solidFill>
                <a:effectLst/>
                <a:latin typeface="proxima-nova"/>
              </a:rPr>
              <a:t>Digital camcorders</a:t>
            </a:r>
            <a:r>
              <a:rPr lang="en-US" sz="3600" b="0" i="0" dirty="0">
                <a:effectLst/>
                <a:latin typeface="proxima-nova"/>
              </a:rPr>
              <a:t> </a:t>
            </a:r>
            <a:r>
              <a:rPr lang="en-US" sz="2800" b="0" i="0" dirty="0">
                <a:effectLst/>
                <a:latin typeface="proxima-nova"/>
              </a:rPr>
              <a:t>allow students to observe and analyze the world - to resee and reimagine it in a way that appeals to them.</a:t>
            </a:r>
            <a:endParaRPr lang="en-US" sz="3600" b="0" i="0" dirty="0">
              <a:effectLst/>
              <a:latin typeface="proxima-nova"/>
            </a:endParaRPr>
          </a:p>
        </p:txBody>
      </p:sp>
    </p:spTree>
    <p:extLst>
      <p:ext uri="{BB962C8B-B14F-4D97-AF65-F5344CB8AC3E}">
        <p14:creationId xmlns:p14="http://schemas.microsoft.com/office/powerpoint/2010/main" val="26097959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1000"/>
                                        <p:tgtEl>
                                          <p:spTgt spid="16">
                                            <p:txEl>
                                              <p:pRg st="0" end="0"/>
                                            </p:txEl>
                                          </p:spTgt>
                                        </p:tgtEl>
                                      </p:cBhvr>
                                    </p:animEffect>
                                    <p:anim calcmode="lin" valueType="num">
                                      <p:cBhvr>
                                        <p:cTn id="8" dur="10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6">
                                            <p:txEl>
                                              <p:pRg st="2" end="2"/>
                                            </p:txEl>
                                          </p:spTgt>
                                        </p:tgtEl>
                                        <p:attrNameLst>
                                          <p:attrName>style.visibility</p:attrName>
                                        </p:attrNameLst>
                                      </p:cBhvr>
                                      <p:to>
                                        <p:strVal val="visible"/>
                                      </p:to>
                                    </p:set>
                                    <p:animEffect transition="in" filter="fade">
                                      <p:cBhvr>
                                        <p:cTn id="14" dur="1000"/>
                                        <p:tgtEl>
                                          <p:spTgt spid="16">
                                            <p:txEl>
                                              <p:pRg st="2" end="2"/>
                                            </p:txEl>
                                          </p:spTgt>
                                        </p:tgtEl>
                                      </p:cBhvr>
                                    </p:animEffect>
                                    <p:anim calcmode="lin" valueType="num">
                                      <p:cBhvr>
                                        <p:cTn id="15" dur="1000" fill="hold"/>
                                        <p:tgtEl>
                                          <p:spTgt spid="1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57"/>
        <p:cNvGrpSpPr/>
        <p:nvPr/>
      </p:nvGrpSpPr>
      <p:grpSpPr>
        <a:xfrm>
          <a:off x="0" y="0"/>
          <a:ext cx="0" cy="0"/>
          <a:chOff x="0" y="0"/>
          <a:chExt cx="0" cy="0"/>
        </a:xfrm>
      </p:grpSpPr>
      <p:sp useBgFill="1">
        <p:nvSpPr>
          <p:cNvPr id="161" name="Rectangle 9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Are Information Systems and Information Technology the Same: Which Is Best  For Me?">
            <a:extLst>
              <a:ext uri="{FF2B5EF4-FFF2-40B4-BE49-F238E27FC236}">
                <a16:creationId xmlns:a16="http://schemas.microsoft.com/office/drawing/2014/main" id="{4A2AC3E8-D061-40D6-B381-4A8F98C2B1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818" b="9091"/>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62" name="Rectangle 10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Rectangle 10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4" name="Rectangle 10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CFAE3DF3-65AE-4A6B-B81D-5936D081D292}"/>
              </a:ext>
            </a:extLst>
          </p:cNvPr>
          <p:cNvSpPr/>
          <p:nvPr/>
        </p:nvSpPr>
        <p:spPr>
          <a:xfrm>
            <a:off x="311285" y="4448264"/>
            <a:ext cx="4273044" cy="29883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226FD284-2086-4FBB-B909-292CE4B8AA98}"/>
              </a:ext>
            </a:extLst>
          </p:cNvPr>
          <p:cNvSpPr txBox="1"/>
          <p:nvPr/>
        </p:nvSpPr>
        <p:spPr>
          <a:xfrm>
            <a:off x="1032649" y="2198189"/>
            <a:ext cx="7196952" cy="3785652"/>
          </a:xfrm>
          <a:prstGeom prst="rect">
            <a:avLst/>
          </a:prstGeom>
          <a:noFill/>
        </p:spPr>
        <p:txBody>
          <a:bodyPr wrap="square">
            <a:spAutoFit/>
          </a:bodyPr>
          <a:lstStyle/>
          <a:p>
            <a:pPr marL="457200" indent="-457200" algn="l" fontAlgn="base">
              <a:buFont typeface="Arial" panose="020B0604020202020204" pitchFamily="34" charset="0"/>
              <a:buChar char="•"/>
            </a:pPr>
            <a:r>
              <a:rPr lang="en-US" sz="3600" b="1" i="0" dirty="0">
                <a:solidFill>
                  <a:srgbClr val="FFFF00"/>
                </a:solidFill>
                <a:effectLst/>
                <a:latin typeface="proxima-nova"/>
              </a:rPr>
              <a:t>Interactive whiteboards</a:t>
            </a:r>
            <a:r>
              <a:rPr lang="en-US" sz="3600" b="0" i="0" dirty="0">
                <a:effectLst/>
                <a:latin typeface="proxima-nova"/>
              </a:rPr>
              <a:t> </a:t>
            </a:r>
            <a:r>
              <a:rPr lang="en-US" sz="2800" b="0" i="0" dirty="0">
                <a:effectLst/>
                <a:latin typeface="proxima-nova"/>
              </a:rPr>
              <a:t>are helpful for class discussions about ideas or Web content; they facilitate whole-class display and hands-on participation.</a:t>
            </a:r>
          </a:p>
          <a:p>
            <a:pPr algn="l" fontAlgn="base"/>
            <a:endParaRPr lang="en-US" sz="2000" b="0" i="0" dirty="0">
              <a:effectLst/>
              <a:latin typeface="proxima-nova"/>
            </a:endParaRPr>
          </a:p>
          <a:p>
            <a:pPr marL="457200" indent="-457200" algn="l" fontAlgn="base">
              <a:buFont typeface="Arial" panose="020B0604020202020204" pitchFamily="34" charset="0"/>
              <a:buChar char="•"/>
            </a:pPr>
            <a:r>
              <a:rPr lang="en-US" sz="3600" b="1" i="0" dirty="0">
                <a:solidFill>
                  <a:srgbClr val="FFFF00"/>
                </a:solidFill>
                <a:effectLst/>
                <a:latin typeface="proxima-nova"/>
              </a:rPr>
              <a:t>Student-response systems</a:t>
            </a:r>
            <a:r>
              <a:rPr lang="en-US" sz="2800" b="1" i="0" dirty="0">
                <a:effectLst/>
                <a:latin typeface="proxima-nova"/>
              </a:rPr>
              <a:t>, </a:t>
            </a:r>
            <a:r>
              <a:rPr lang="en-US" sz="2800" dirty="0">
                <a:latin typeface="proxima-nova"/>
              </a:rPr>
              <a:t>like clickers, allow students to respond to </a:t>
            </a:r>
            <a:r>
              <a:rPr lang="en-US" sz="2800" b="0" i="0" dirty="0">
                <a:effectLst/>
                <a:latin typeface="proxima-nova"/>
              </a:rPr>
              <a:t>questions and then debate the answers.</a:t>
            </a:r>
            <a:endParaRPr lang="en-US" sz="3600" b="0" i="0" dirty="0">
              <a:effectLst/>
              <a:latin typeface="proxima-nova"/>
            </a:endParaRPr>
          </a:p>
        </p:txBody>
      </p:sp>
      <p:sp>
        <p:nvSpPr>
          <p:cNvPr id="13" name="Google Shape;165;p12">
            <a:extLst>
              <a:ext uri="{FF2B5EF4-FFF2-40B4-BE49-F238E27FC236}">
                <a16:creationId xmlns:a16="http://schemas.microsoft.com/office/drawing/2014/main" id="{404BAD00-31AA-C828-2DF9-10D7164B5A29}"/>
              </a:ext>
            </a:extLst>
          </p:cNvPr>
          <p:cNvSpPr txBox="1">
            <a:spLocks noGrp="1"/>
          </p:cNvSpPr>
          <p:nvPr>
            <p:ph type="title"/>
          </p:nvPr>
        </p:nvSpPr>
        <p:spPr>
          <a:xfrm>
            <a:off x="964552" y="783084"/>
            <a:ext cx="4852481"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1"/>
              </a:buClr>
              <a:buSzPts val="4400"/>
              <a:buFont typeface="Arial"/>
              <a:buNone/>
            </a:pPr>
            <a:r>
              <a:rPr lang="en-US" sz="3600" b="1" dirty="0"/>
              <a:t>Critical &amp; Creative Thinking with Technology</a:t>
            </a:r>
            <a:endParaRPr sz="3600" dirty="0"/>
          </a:p>
        </p:txBody>
      </p:sp>
    </p:spTree>
    <p:extLst>
      <p:ext uri="{BB962C8B-B14F-4D97-AF65-F5344CB8AC3E}">
        <p14:creationId xmlns:p14="http://schemas.microsoft.com/office/powerpoint/2010/main" val="5581884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1000"/>
                                        <p:tgtEl>
                                          <p:spTgt spid="18">
                                            <p:txEl>
                                              <p:pRg st="0" end="0"/>
                                            </p:txEl>
                                          </p:spTgt>
                                        </p:tgtEl>
                                      </p:cBhvr>
                                    </p:animEffect>
                                    <p:anim calcmode="lin" valueType="num">
                                      <p:cBhvr>
                                        <p:cTn id="8" dur="1000" fill="hold"/>
                                        <p:tgtEl>
                                          <p:spTgt spid="1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8">
                                            <p:txEl>
                                              <p:pRg st="2" end="2"/>
                                            </p:txEl>
                                          </p:spTgt>
                                        </p:tgtEl>
                                        <p:attrNameLst>
                                          <p:attrName>style.visibility</p:attrName>
                                        </p:attrNameLst>
                                      </p:cBhvr>
                                      <p:to>
                                        <p:strVal val="visible"/>
                                      </p:to>
                                    </p:set>
                                    <p:animEffect transition="in" filter="fade">
                                      <p:cBhvr>
                                        <p:cTn id="14" dur="1000"/>
                                        <p:tgtEl>
                                          <p:spTgt spid="18">
                                            <p:txEl>
                                              <p:pRg st="2" end="2"/>
                                            </p:txEl>
                                          </p:spTgt>
                                        </p:tgtEl>
                                      </p:cBhvr>
                                    </p:animEffect>
                                    <p:anim calcmode="lin" valueType="num">
                                      <p:cBhvr>
                                        <p:cTn id="15" dur="1000" fill="hold"/>
                                        <p:tgtEl>
                                          <p:spTgt spid="18">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8">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57"/>
        <p:cNvGrpSpPr/>
        <p:nvPr/>
      </p:nvGrpSpPr>
      <p:grpSpPr>
        <a:xfrm>
          <a:off x="0" y="0"/>
          <a:ext cx="0" cy="0"/>
          <a:chOff x="0" y="0"/>
          <a:chExt cx="0" cy="0"/>
        </a:xfrm>
      </p:grpSpPr>
      <p:sp useBgFill="1">
        <p:nvSpPr>
          <p:cNvPr id="161" name="Rectangle 9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2" descr="Are Information Systems and Information Technology the Same: Which Is Best  For Me?">
            <a:extLst>
              <a:ext uri="{FF2B5EF4-FFF2-40B4-BE49-F238E27FC236}">
                <a16:creationId xmlns:a16="http://schemas.microsoft.com/office/drawing/2014/main" id="{4A2AC3E8-D061-40D6-B381-4A8F98C2B1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818" b="9091"/>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62" name="Rectangle 10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Rectangle 10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4" name="Rectangle 10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Google Shape;165;p12">
            <a:extLst>
              <a:ext uri="{FF2B5EF4-FFF2-40B4-BE49-F238E27FC236}">
                <a16:creationId xmlns:a16="http://schemas.microsoft.com/office/drawing/2014/main" id="{28CC98AD-017B-44BF-932E-7B0E33681D3C}"/>
              </a:ext>
            </a:extLst>
          </p:cNvPr>
          <p:cNvSpPr txBox="1">
            <a:spLocks noGrp="1"/>
          </p:cNvSpPr>
          <p:nvPr>
            <p:ph type="title"/>
          </p:nvPr>
        </p:nvSpPr>
        <p:spPr>
          <a:xfrm>
            <a:off x="1285565" y="342886"/>
            <a:ext cx="4852481"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1"/>
              </a:buClr>
              <a:buSzPts val="4400"/>
              <a:buFont typeface="Arial"/>
              <a:buNone/>
            </a:pPr>
            <a:r>
              <a:rPr lang="en-US" sz="3600" b="1" dirty="0"/>
              <a:t>Critical &amp; Creative Thinking with Technology</a:t>
            </a:r>
            <a:endParaRPr sz="3600" dirty="0"/>
          </a:p>
        </p:txBody>
      </p:sp>
      <p:sp>
        <p:nvSpPr>
          <p:cNvPr id="4" name="Rectangle 3">
            <a:extLst>
              <a:ext uri="{FF2B5EF4-FFF2-40B4-BE49-F238E27FC236}">
                <a16:creationId xmlns:a16="http://schemas.microsoft.com/office/drawing/2014/main" id="{CFAE3DF3-65AE-4A6B-B81D-5936D081D292}"/>
              </a:ext>
            </a:extLst>
          </p:cNvPr>
          <p:cNvSpPr/>
          <p:nvPr/>
        </p:nvSpPr>
        <p:spPr>
          <a:xfrm>
            <a:off x="311285" y="4448264"/>
            <a:ext cx="4273044" cy="29883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2A2A3CF2-2197-4616-8F74-51A4BF09C50E}"/>
              </a:ext>
            </a:extLst>
          </p:cNvPr>
          <p:cNvSpPr txBox="1"/>
          <p:nvPr/>
        </p:nvSpPr>
        <p:spPr>
          <a:xfrm>
            <a:off x="630690" y="1554201"/>
            <a:ext cx="7165842" cy="2000548"/>
          </a:xfrm>
          <a:prstGeom prst="rect">
            <a:avLst/>
          </a:prstGeom>
          <a:noFill/>
        </p:spPr>
        <p:txBody>
          <a:bodyPr wrap="square">
            <a:spAutoFit/>
          </a:bodyPr>
          <a:lstStyle/>
          <a:p>
            <a:pPr marL="285750" indent="-285750" algn="l" fontAlgn="base">
              <a:buFont typeface="Arial" panose="020B0604020202020204" pitchFamily="34" charset="0"/>
              <a:buChar char="•"/>
            </a:pPr>
            <a:r>
              <a:rPr lang="en-US" sz="2800" b="1" i="0" dirty="0">
                <a:solidFill>
                  <a:srgbClr val="FFFF00"/>
                </a:solidFill>
                <a:effectLst/>
                <a:latin typeface="proxima-nova"/>
              </a:rPr>
              <a:t>Blogs</a:t>
            </a:r>
            <a:r>
              <a:rPr lang="en-US" sz="2300" b="0" i="0" dirty="0">
                <a:effectLst/>
                <a:latin typeface="proxima-nova"/>
              </a:rPr>
              <a:t> </a:t>
            </a:r>
            <a:r>
              <a:rPr lang="en-US" sz="2400" b="0" i="0" dirty="0">
                <a:effectLst/>
                <a:latin typeface="proxima-nova"/>
              </a:rPr>
              <a:t>can serve as personal journals, where students can record, share, and reflect on field experiences and research activities. Students can also use blogs as a preestablished environment for critically responding to assigned readings.</a:t>
            </a:r>
            <a:endParaRPr lang="en-US" sz="2300" dirty="0"/>
          </a:p>
        </p:txBody>
      </p:sp>
      <p:sp>
        <p:nvSpPr>
          <p:cNvPr id="13" name="TextBox 12">
            <a:extLst>
              <a:ext uri="{FF2B5EF4-FFF2-40B4-BE49-F238E27FC236}">
                <a16:creationId xmlns:a16="http://schemas.microsoft.com/office/drawing/2014/main" id="{4E85931A-86BB-4762-8040-66C94F7714DC}"/>
              </a:ext>
            </a:extLst>
          </p:cNvPr>
          <p:cNvSpPr txBox="1"/>
          <p:nvPr/>
        </p:nvSpPr>
        <p:spPr>
          <a:xfrm>
            <a:off x="630689" y="5235417"/>
            <a:ext cx="10947091" cy="1261884"/>
          </a:xfrm>
          <a:prstGeom prst="rect">
            <a:avLst/>
          </a:prstGeom>
          <a:noFill/>
        </p:spPr>
        <p:txBody>
          <a:bodyPr wrap="square">
            <a:spAutoFit/>
          </a:bodyPr>
          <a:lstStyle/>
          <a:p>
            <a:pPr marL="285750" indent="-285750" algn="l" fontAlgn="base">
              <a:buFont typeface="Arial" panose="020B0604020202020204" pitchFamily="34" charset="0"/>
              <a:buChar char="•"/>
            </a:pPr>
            <a:r>
              <a:rPr lang="en-US" sz="2800" b="1" i="0" dirty="0">
                <a:solidFill>
                  <a:srgbClr val="FFFF00"/>
                </a:solidFill>
                <a:effectLst/>
                <a:latin typeface="proxima-nova"/>
              </a:rPr>
              <a:t>Discussion boards</a:t>
            </a:r>
            <a:r>
              <a:rPr lang="en-US" sz="2800" b="0" i="0" dirty="0">
                <a:solidFill>
                  <a:srgbClr val="FFFF00"/>
                </a:solidFill>
                <a:effectLst/>
                <a:latin typeface="proxima-nova"/>
              </a:rPr>
              <a:t> </a:t>
            </a:r>
            <a:r>
              <a:rPr lang="en-US" sz="2400" b="0" i="0" dirty="0">
                <a:effectLst/>
                <a:latin typeface="proxima-nova"/>
              </a:rPr>
              <a:t>can help students establish a sense of community with their class and engage in ongoing threaded conversations on assigned readings and topics highlighting diverse points of view.</a:t>
            </a:r>
            <a:endParaRPr lang="en-US" sz="2300" dirty="0"/>
          </a:p>
        </p:txBody>
      </p:sp>
      <p:sp>
        <p:nvSpPr>
          <p:cNvPr id="14" name="TextBox 13">
            <a:extLst>
              <a:ext uri="{FF2B5EF4-FFF2-40B4-BE49-F238E27FC236}">
                <a16:creationId xmlns:a16="http://schemas.microsoft.com/office/drawing/2014/main" id="{21FF70F7-704E-49E7-AC71-141326DDBC24}"/>
              </a:ext>
            </a:extLst>
          </p:cNvPr>
          <p:cNvSpPr txBox="1"/>
          <p:nvPr/>
        </p:nvSpPr>
        <p:spPr>
          <a:xfrm>
            <a:off x="630689" y="3571780"/>
            <a:ext cx="8320623" cy="1631216"/>
          </a:xfrm>
          <a:prstGeom prst="rect">
            <a:avLst/>
          </a:prstGeom>
          <a:noFill/>
        </p:spPr>
        <p:txBody>
          <a:bodyPr wrap="square">
            <a:spAutoFit/>
          </a:bodyPr>
          <a:lstStyle/>
          <a:p>
            <a:pPr marL="285750" indent="-285750" algn="l" fontAlgn="base">
              <a:buFont typeface="Arial" panose="020B0604020202020204" pitchFamily="34" charset="0"/>
              <a:buChar char="•"/>
            </a:pPr>
            <a:r>
              <a:rPr lang="en-US" sz="2800" b="1" i="0" dirty="0">
                <a:solidFill>
                  <a:srgbClr val="FFFF00"/>
                </a:solidFill>
                <a:effectLst/>
                <a:latin typeface="proxima-nova"/>
              </a:rPr>
              <a:t>Wikis</a:t>
            </a:r>
            <a:r>
              <a:rPr lang="en-US" sz="2300" b="0" i="0" dirty="0">
                <a:effectLst/>
                <a:latin typeface="proxima-nova"/>
              </a:rPr>
              <a:t> </a:t>
            </a:r>
            <a:r>
              <a:rPr lang="en-US" sz="2400" b="0" i="0" dirty="0">
                <a:effectLst/>
                <a:latin typeface="proxima-nova"/>
              </a:rPr>
              <a:t>can help students coordinate, compile, synthesize, and present individual or group projects or research, as well as build and share group resources and knowledge. Wikis can also help students provide peer review, feedback, and critiques.</a:t>
            </a:r>
            <a:endParaRPr lang="en-US" sz="2300" dirty="0"/>
          </a:p>
        </p:txBody>
      </p:sp>
    </p:spTree>
    <p:extLst>
      <p:ext uri="{BB962C8B-B14F-4D97-AF65-F5344CB8AC3E}">
        <p14:creationId xmlns:p14="http://schemas.microsoft.com/office/powerpoint/2010/main" val="214843900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73"/>
        <p:cNvGrpSpPr/>
        <p:nvPr/>
      </p:nvGrpSpPr>
      <p:grpSpPr>
        <a:xfrm>
          <a:off x="0" y="0"/>
          <a:ext cx="0" cy="0"/>
          <a:chOff x="0" y="0"/>
          <a:chExt cx="0" cy="0"/>
        </a:xfrm>
      </p:grpSpPr>
      <p:sp>
        <p:nvSpPr>
          <p:cNvPr id="116"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Google Shape;174;p13"/>
          <p:cNvSpPr txBox="1">
            <a:spLocks noGrp="1"/>
          </p:cNvSpPr>
          <p:nvPr>
            <p:ph type="title"/>
          </p:nvPr>
        </p:nvSpPr>
        <p:spPr>
          <a:xfrm>
            <a:off x="855980" y="1778000"/>
            <a:ext cx="2954020" cy="2956560"/>
          </a:xfrm>
          <a:prstGeom prst="rect">
            <a:avLst/>
          </a:prstGeom>
          <a:noFill/>
        </p:spPr>
        <p:txBody>
          <a:bodyPr spcFirstLastPara="1" vert="horz" lIns="91440" tIns="45720" rIns="91440" bIns="45720" rtlCol="0" anchor="ctr" anchorCtr="0">
            <a:normAutofit/>
          </a:bodyPr>
          <a:lstStyle/>
          <a:p>
            <a:pPr marL="0" lvl="0" indent="0" algn="ctr">
              <a:spcAft>
                <a:spcPts val="0"/>
              </a:spcAft>
              <a:buClr>
                <a:schemeClr val="accent1"/>
              </a:buClr>
              <a:buSzPts val="3200"/>
            </a:pPr>
            <a:r>
              <a:rPr lang="en-US" sz="2800" b="1" kern="1200" dirty="0">
                <a:solidFill>
                  <a:srgbClr val="FFFFFF"/>
                </a:solidFill>
                <a:latin typeface="+mj-lt"/>
                <a:ea typeface="+mj-ea"/>
                <a:cs typeface="+mj-cs"/>
              </a:rPr>
              <a:t>How different digital technologies can help faculty and students with critical and creative thinking?</a:t>
            </a:r>
            <a:endParaRPr lang="en-US" sz="2800" kern="1200" dirty="0">
              <a:solidFill>
                <a:srgbClr val="FFFFFF"/>
              </a:solidFill>
              <a:latin typeface="+mj-lt"/>
              <a:ea typeface="+mj-ea"/>
              <a:cs typeface="+mj-cs"/>
            </a:endParaRPr>
          </a:p>
        </p:txBody>
      </p:sp>
      <p:pic>
        <p:nvPicPr>
          <p:cNvPr id="175" name="Google Shape;175;p13" descr="Graphical user interface, application&#10;&#10;Description automatically generated"/>
          <p:cNvPicPr preferRelativeResize="0">
            <a:picLocks noGrp="1"/>
          </p:cNvPicPr>
          <p:nvPr>
            <p:ph idx="1"/>
          </p:nvPr>
        </p:nvPicPr>
        <p:blipFill rotWithShape="1">
          <a:blip r:embed="rId3"/>
          <a:srcRect l="5363" r="7582"/>
          <a:stretch/>
        </p:blipFill>
        <p:spPr>
          <a:xfrm>
            <a:off x="4527804" y="431539"/>
            <a:ext cx="7052565" cy="5994921"/>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4"/>
          <p:cNvSpPr txBox="1">
            <a:spLocks noGrp="1"/>
          </p:cNvSpPr>
          <p:nvPr>
            <p:ph type="title"/>
          </p:nvPr>
        </p:nvSpPr>
        <p:spPr>
          <a:xfrm>
            <a:off x="1295400" y="456220"/>
            <a:ext cx="914908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accent1"/>
              </a:buClr>
              <a:buSzPct val="100000"/>
              <a:buFont typeface="Arial"/>
              <a:buNone/>
            </a:pPr>
            <a:r>
              <a:rPr lang="en-US" sz="3600" dirty="0"/>
              <a:t>It is specially designed to help California’s online community college students. (for references)</a:t>
            </a:r>
            <a:endParaRPr sz="3600" dirty="0"/>
          </a:p>
        </p:txBody>
      </p:sp>
      <p:sp>
        <p:nvSpPr>
          <p:cNvPr id="183" name="Google Shape;183;p14"/>
          <p:cNvSpPr txBox="1">
            <a:spLocks noGrp="1"/>
          </p:cNvSpPr>
          <p:nvPr>
            <p:ph idx="1"/>
          </p:nvPr>
        </p:nvSpPr>
        <p:spPr>
          <a:xfrm>
            <a:off x="1926347" y="1943438"/>
            <a:ext cx="8339306" cy="4351338"/>
          </a:xfrm>
          <a:prstGeom prst="rect">
            <a:avLst/>
          </a:prstGeom>
          <a:noFill/>
          <a:ln>
            <a:noFill/>
          </a:ln>
        </p:spPr>
        <p:txBody>
          <a:bodyPr spcFirstLastPara="1" wrap="square" lIns="91425" tIns="45700" rIns="91425" bIns="45700" anchor="t" anchorCtr="0">
            <a:normAutofit fontScale="92500" lnSpcReduction="10000"/>
          </a:bodyPr>
          <a:lstStyle/>
          <a:p>
            <a:pPr marL="228600" lvl="0" indent="-182880" rtl="0">
              <a:lnSpc>
                <a:spcPct val="90000"/>
              </a:lnSpc>
              <a:spcBef>
                <a:spcPts val="0"/>
              </a:spcBef>
              <a:spcAft>
                <a:spcPts val="0"/>
              </a:spcAft>
              <a:buSzPct val="80000"/>
              <a:buChar char="•"/>
            </a:pPr>
            <a:r>
              <a:rPr lang="en-US" sz="2400" b="1" dirty="0"/>
              <a:t>Getting Tech-Ready:</a:t>
            </a:r>
            <a:endParaRPr sz="2400" dirty="0"/>
          </a:p>
          <a:p>
            <a:pPr marL="502920" lvl="1" indent="0">
              <a:spcBef>
                <a:spcPts val="1400"/>
              </a:spcBef>
              <a:buSzPct val="80000"/>
              <a:buNone/>
            </a:pPr>
            <a:r>
              <a:rPr lang="en-US" sz="2000" u="sng" dirty="0">
                <a:solidFill>
                  <a:schemeClr val="hlink"/>
                </a:solidFill>
                <a:hlinkClick r:id="rId3"/>
              </a:rPr>
              <a:t>https://apps.3cmediasolutions.org/oei/modules/tech/</a:t>
            </a:r>
            <a:endParaRPr sz="2000" b="1" dirty="0"/>
          </a:p>
          <a:p>
            <a:pPr indent="-182880">
              <a:spcBef>
                <a:spcPts val="1400"/>
              </a:spcBef>
              <a:buSzPct val="80000"/>
            </a:pPr>
            <a:r>
              <a:rPr lang="en-US" b="1" dirty="0"/>
              <a:t>Introduction to Online Learning:</a:t>
            </a:r>
          </a:p>
          <a:p>
            <a:pPr marL="502920" lvl="1" indent="0">
              <a:spcBef>
                <a:spcPts val="1400"/>
              </a:spcBef>
              <a:buSzPct val="80000"/>
              <a:buNone/>
            </a:pPr>
            <a:r>
              <a:rPr lang="en-US" u="sng" dirty="0">
                <a:solidFill>
                  <a:schemeClr val="hlink"/>
                </a:solidFill>
                <a:hlinkClick r:id="rId4"/>
              </a:rPr>
              <a:t>https://apps.3cmediasolutions.org/oei/modules/intro/</a:t>
            </a:r>
            <a:endParaRPr dirty="0"/>
          </a:p>
          <a:p>
            <a:pPr marL="228600" lvl="0" indent="-182880" rtl="0">
              <a:lnSpc>
                <a:spcPct val="90000"/>
              </a:lnSpc>
              <a:spcBef>
                <a:spcPts val="1400"/>
              </a:spcBef>
              <a:spcAft>
                <a:spcPts val="0"/>
              </a:spcAft>
              <a:buSzPct val="80000"/>
              <a:buChar char="•"/>
            </a:pPr>
            <a:r>
              <a:rPr lang="en-US" sz="2400" b="1" dirty="0"/>
              <a:t>Organizing with Technology</a:t>
            </a:r>
            <a:endParaRPr sz="2400" dirty="0"/>
          </a:p>
          <a:p>
            <a:pPr marL="502920" lvl="1" indent="0">
              <a:spcBef>
                <a:spcPts val="1400"/>
              </a:spcBef>
              <a:buSzPct val="80000"/>
              <a:buNone/>
            </a:pPr>
            <a:r>
              <a:rPr lang="en-US" sz="2000" u="sng" dirty="0">
                <a:solidFill>
                  <a:schemeClr val="hlink"/>
                </a:solidFill>
                <a:hlinkClick r:id="rId5"/>
              </a:rPr>
              <a:t>https://apps.3cmediasolutions.org/oei/modules/organizing/</a:t>
            </a:r>
            <a:endParaRPr sz="2000" dirty="0"/>
          </a:p>
          <a:p>
            <a:pPr marL="228600" lvl="0" indent="-182880" rtl="0">
              <a:lnSpc>
                <a:spcPct val="90000"/>
              </a:lnSpc>
              <a:spcBef>
                <a:spcPts val="1400"/>
              </a:spcBef>
              <a:spcAft>
                <a:spcPts val="0"/>
              </a:spcAft>
              <a:buSzPct val="80000"/>
              <a:buChar char="•"/>
            </a:pPr>
            <a:r>
              <a:rPr lang="en-US" sz="2400" b="1" dirty="0"/>
              <a:t>Communicating with Technology:</a:t>
            </a:r>
            <a:endParaRPr sz="2400" dirty="0"/>
          </a:p>
          <a:p>
            <a:pPr marL="502920" lvl="1" indent="0">
              <a:spcBef>
                <a:spcPts val="1400"/>
              </a:spcBef>
              <a:buSzPct val="80000"/>
              <a:buNone/>
            </a:pPr>
            <a:r>
              <a:rPr lang="en-US" sz="2000" b="1" u="sng" dirty="0">
                <a:solidFill>
                  <a:schemeClr val="hlink"/>
                </a:solidFill>
                <a:hlinkClick r:id="rId6"/>
              </a:rPr>
              <a:t>https://apps.3cmediasolutions.org/oei/modules/communication/</a:t>
            </a:r>
            <a:endParaRPr sz="2000" b="1" dirty="0"/>
          </a:p>
          <a:p>
            <a:pPr marL="228600" lvl="0" indent="-182880" rtl="0">
              <a:lnSpc>
                <a:spcPct val="90000"/>
              </a:lnSpc>
              <a:spcBef>
                <a:spcPts val="1400"/>
              </a:spcBef>
              <a:spcAft>
                <a:spcPts val="0"/>
              </a:spcAft>
              <a:buSzPct val="80000"/>
              <a:buChar char="•"/>
            </a:pPr>
            <a:r>
              <a:rPr lang="en-US" sz="2400" b="1" dirty="0"/>
              <a:t>Reading and Researching with Technology:</a:t>
            </a:r>
            <a:endParaRPr sz="2400" dirty="0"/>
          </a:p>
          <a:p>
            <a:pPr marL="502920" lvl="1" indent="0">
              <a:spcBef>
                <a:spcPts val="1400"/>
              </a:spcBef>
              <a:buSzPct val="80000"/>
              <a:buNone/>
            </a:pPr>
            <a:r>
              <a:rPr lang="en-US" sz="2000" b="1" u="sng" dirty="0">
                <a:solidFill>
                  <a:schemeClr val="hlink"/>
                </a:solidFill>
                <a:hlinkClick r:id="rId7"/>
              </a:rPr>
              <a:t>https://apps.3cmediasolutions.org/oei/modules/reading/</a:t>
            </a:r>
            <a:endParaRPr sz="2000" b="1" dirty="0"/>
          </a:p>
          <a:p>
            <a:pPr marL="45720" lvl="0" indent="0" rtl="0">
              <a:lnSpc>
                <a:spcPct val="90000"/>
              </a:lnSpc>
              <a:spcBef>
                <a:spcPts val="1400"/>
              </a:spcBef>
              <a:spcAft>
                <a:spcPts val="0"/>
              </a:spcAft>
              <a:buSzPct val="80000"/>
              <a:buNone/>
            </a:pPr>
            <a:endParaRPr sz="2400" b="1" dirty="0"/>
          </a:p>
          <a:p>
            <a:pPr marL="228600" lvl="0" indent="-79502" rtl="0">
              <a:lnSpc>
                <a:spcPct val="90000"/>
              </a:lnSpc>
              <a:spcBef>
                <a:spcPts val="1400"/>
              </a:spcBef>
              <a:spcAft>
                <a:spcPts val="0"/>
              </a:spcAft>
              <a:buSzPct val="80000"/>
              <a:buNone/>
            </a:pPr>
            <a:endParaRPr sz="2400" b="1" dirty="0"/>
          </a:p>
          <a:p>
            <a:pPr marL="228600" lvl="0" indent="-79502" rtl="0">
              <a:lnSpc>
                <a:spcPct val="90000"/>
              </a:lnSpc>
              <a:spcBef>
                <a:spcPts val="1400"/>
              </a:spcBef>
              <a:spcAft>
                <a:spcPts val="0"/>
              </a:spcAft>
              <a:buSzPct val="80000"/>
              <a:buNone/>
            </a:pPr>
            <a:endParaRPr sz="24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5"/>
          <p:cNvSpPr txBox="1">
            <a:spLocks noGrp="1"/>
          </p:cNvSpPr>
          <p:nvPr>
            <p:ph type="title"/>
          </p:nvPr>
        </p:nvSpPr>
        <p:spPr>
          <a:xfrm>
            <a:off x="838200" y="405605"/>
            <a:ext cx="10515600" cy="82073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accent1"/>
              </a:buClr>
              <a:buSzPts val="4400"/>
              <a:buFont typeface="Arial"/>
              <a:buNone/>
            </a:pPr>
            <a:r>
              <a:rPr lang="en-US" b="1" dirty="0"/>
              <a:t>Mobile Learning and Social Networking</a:t>
            </a:r>
            <a:endParaRPr dirty="0"/>
          </a:p>
        </p:txBody>
      </p:sp>
      <p:sp>
        <p:nvSpPr>
          <p:cNvPr id="189" name="Google Shape;189;p15"/>
          <p:cNvSpPr txBox="1">
            <a:spLocks noGrp="1"/>
          </p:cNvSpPr>
          <p:nvPr>
            <p:ph sz="half" idx="1"/>
          </p:nvPr>
        </p:nvSpPr>
        <p:spPr>
          <a:xfrm>
            <a:off x="838200" y="1686776"/>
            <a:ext cx="5181600" cy="4351338"/>
          </a:xfrm>
          <a:prstGeom prst="rect">
            <a:avLst/>
          </a:prstGeom>
          <a:noFill/>
          <a:ln>
            <a:noFill/>
          </a:ln>
        </p:spPr>
        <p:txBody>
          <a:bodyPr spcFirstLastPara="1" wrap="square" lIns="91425" tIns="45700" rIns="91425" bIns="45700" anchor="t" anchorCtr="0">
            <a:normAutofit fontScale="92500" lnSpcReduction="10000"/>
          </a:bodyPr>
          <a:lstStyle/>
          <a:p>
            <a:pPr marL="228600" lvl="0" indent="-182880" algn="l" rtl="0">
              <a:lnSpc>
                <a:spcPct val="90000"/>
              </a:lnSpc>
              <a:spcBef>
                <a:spcPts val="0"/>
              </a:spcBef>
              <a:spcAft>
                <a:spcPts val="0"/>
              </a:spcAft>
              <a:buSzPts val="1760"/>
              <a:buChar char="•"/>
            </a:pPr>
            <a:r>
              <a:rPr lang="en-US" b="1" dirty="0"/>
              <a:t>Mobile Learning: </a:t>
            </a:r>
            <a:r>
              <a:rPr lang="en-US" dirty="0"/>
              <a:t>By the time the class of 2016 graduates, close to 91.4 percent of U.S. college students will own a smartphone (17 million).</a:t>
            </a:r>
            <a:endParaRPr dirty="0"/>
          </a:p>
          <a:p>
            <a:pPr marL="228600" lvl="0" indent="-182880" algn="l" rtl="0">
              <a:lnSpc>
                <a:spcPct val="90000"/>
              </a:lnSpc>
              <a:spcBef>
                <a:spcPts val="1400"/>
              </a:spcBef>
              <a:spcAft>
                <a:spcPts val="0"/>
              </a:spcAft>
              <a:buSzPts val="1760"/>
              <a:buChar char="•"/>
            </a:pPr>
            <a:r>
              <a:rPr lang="en-US" b="1" dirty="0"/>
              <a:t>Social Networking: </a:t>
            </a:r>
            <a:r>
              <a:rPr lang="en-US" dirty="0"/>
              <a:t>See the eMarketer.com data graph showing the daily time spent on select social networks by U.S. college student Internet users, as of May 2015. Social networking can readily facilitate learning.</a:t>
            </a:r>
            <a:endParaRPr dirty="0"/>
          </a:p>
        </p:txBody>
      </p:sp>
      <p:pic>
        <p:nvPicPr>
          <p:cNvPr id="190" name="Google Shape;190;p15"/>
          <p:cNvPicPr preferRelativeResize="0">
            <a:picLocks noGrp="1"/>
          </p:cNvPicPr>
          <p:nvPr>
            <p:ph sz="half" idx="2"/>
          </p:nvPr>
        </p:nvPicPr>
        <p:blipFill rotWithShape="1">
          <a:blip r:embed="rId3">
            <a:clrChange>
              <a:clrFrom>
                <a:srgbClr val="FFFFFF"/>
              </a:clrFrom>
              <a:clrTo>
                <a:srgbClr val="FFFFFF">
                  <a:alpha val="0"/>
                </a:srgbClr>
              </a:clrTo>
            </a:clrChange>
            <a:alphaModFix/>
          </a:blip>
          <a:srcRect t="9092" b="8717"/>
          <a:stretch/>
        </p:blipFill>
        <p:spPr>
          <a:xfrm>
            <a:off x="6019800" y="2028038"/>
            <a:ext cx="5433980" cy="314318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95"/>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D72A9A41-34D3-405B-887C-62A6C4E8285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43467" y="934466"/>
            <a:ext cx="10905066" cy="4989066"/>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4"/>
        <p:cNvGrpSpPr/>
        <p:nvPr/>
      </p:nvGrpSpPr>
      <p:grpSpPr>
        <a:xfrm>
          <a:off x="0" y="0"/>
          <a:ext cx="0" cy="0"/>
          <a:chOff x="0" y="0"/>
          <a:chExt cx="0" cy="0"/>
        </a:xfrm>
      </p:grpSpPr>
      <p:sp useBgFill="1">
        <p:nvSpPr>
          <p:cNvPr id="103" name="Rectangle 100">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5" name="Google Shape;95;p2"/>
          <p:cNvSpPr txBox="1">
            <a:spLocks noGrp="1"/>
          </p:cNvSpPr>
          <p:nvPr>
            <p:ph type="title"/>
          </p:nvPr>
        </p:nvSpPr>
        <p:spPr>
          <a:xfrm>
            <a:off x="6094476" y="1054477"/>
            <a:ext cx="4840010" cy="1807305"/>
          </a:xfrm>
          <a:prstGeom prst="rect">
            <a:avLst/>
          </a:prstGeom>
        </p:spPr>
        <p:txBody>
          <a:bodyPr spcFirstLastPara="1" lIns="91425" tIns="45700" rIns="91425" bIns="45700" anchorCtr="0">
            <a:normAutofit/>
          </a:bodyPr>
          <a:lstStyle/>
          <a:p>
            <a:pPr marL="0" lvl="0" indent="0" rtl="0">
              <a:spcBef>
                <a:spcPts val="0"/>
              </a:spcBef>
              <a:spcAft>
                <a:spcPts val="0"/>
              </a:spcAft>
              <a:buClr>
                <a:schemeClr val="accent1"/>
              </a:buClr>
              <a:buSzPts val="4400"/>
              <a:buFont typeface="Arial"/>
              <a:buNone/>
            </a:pPr>
            <a:r>
              <a:rPr lang="en-US" dirty="0"/>
              <a:t>Chapter outlines</a:t>
            </a:r>
          </a:p>
        </p:txBody>
      </p:sp>
      <p:pic>
        <p:nvPicPr>
          <p:cNvPr id="5" name="Picture 4" descr="Why the Combination of Analytical Skills and Creativity Is So Valuable –  Career Services | University of Pennsylvania">
            <a:extLst>
              <a:ext uri="{FF2B5EF4-FFF2-40B4-BE49-F238E27FC236}">
                <a16:creationId xmlns:a16="http://schemas.microsoft.com/office/drawing/2014/main" id="{CDF7B0E6-FB18-1878-FF06-67917874AA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466" r="11785" b="1"/>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96" name="Google Shape;96;p2"/>
          <p:cNvSpPr txBox="1">
            <a:spLocks noGrp="1"/>
          </p:cNvSpPr>
          <p:nvPr>
            <p:ph idx="1"/>
          </p:nvPr>
        </p:nvSpPr>
        <p:spPr>
          <a:xfrm>
            <a:off x="6198615" y="3841774"/>
            <a:ext cx="5085470" cy="1047466"/>
          </a:xfrm>
          <a:prstGeom prst="rect">
            <a:avLst/>
          </a:prstGeom>
          <a:noFill/>
        </p:spPr>
        <p:txBody>
          <a:bodyPr wrap="square">
            <a:spAutoFit/>
          </a:bodyPr>
          <a:lstStyle/>
          <a:p>
            <a:pPr marL="502920" lvl="0" indent="-457200" rtl="0">
              <a:spcBef>
                <a:spcPts val="1400"/>
              </a:spcBef>
              <a:spcAft>
                <a:spcPts val="0"/>
              </a:spcAft>
              <a:buSzPct val="100000"/>
              <a:buFont typeface="+mj-lt"/>
              <a:buAutoNum type="arabicPeriod" startAt="2"/>
            </a:pPr>
            <a:r>
              <a:rPr lang="en-US" sz="2800" dirty="0"/>
              <a:t>Creative Thinking Skills (cont.)</a:t>
            </a:r>
          </a:p>
          <a:p>
            <a:pPr marL="502920" lvl="0" indent="-457200" rtl="0">
              <a:spcBef>
                <a:spcPts val="1400"/>
              </a:spcBef>
              <a:spcAft>
                <a:spcPts val="0"/>
              </a:spcAft>
              <a:buSzPct val="100000"/>
              <a:buFont typeface="+mj-lt"/>
              <a:buAutoNum type="arabicPeriod" startAt="2"/>
            </a:pPr>
            <a:r>
              <a:rPr lang="en-US" sz="2800" dirty="0"/>
              <a:t>Thinking with Technology</a:t>
            </a:r>
            <a:endParaRPr lang="en-US" dirty="0"/>
          </a:p>
        </p:txBody>
      </p:sp>
      <p:sp>
        <p:nvSpPr>
          <p:cNvPr id="7" name="TextBox 6">
            <a:extLst>
              <a:ext uri="{FF2B5EF4-FFF2-40B4-BE49-F238E27FC236}">
                <a16:creationId xmlns:a16="http://schemas.microsoft.com/office/drawing/2014/main" id="{158CABA6-DF4B-481A-CD62-2DBB9972731B}"/>
              </a:ext>
            </a:extLst>
          </p:cNvPr>
          <p:cNvSpPr txBox="1"/>
          <p:nvPr/>
        </p:nvSpPr>
        <p:spPr>
          <a:xfrm>
            <a:off x="6094476" y="3090168"/>
            <a:ext cx="4631732" cy="52322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600"/>
              </a:spcAft>
              <a:buClr>
                <a:srgbClr val="FFFFFF"/>
              </a:buClr>
              <a:buSzPts val="7200"/>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THINKING AND ANALYSIS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5"/>
        <p:cNvGrpSpPr/>
        <p:nvPr/>
      </p:nvGrpSpPr>
      <p:grpSpPr>
        <a:xfrm>
          <a:off x="0" y="0"/>
          <a:ext cx="0" cy="0"/>
          <a:chOff x="0" y="0"/>
          <a:chExt cx="0" cy="0"/>
        </a:xfrm>
      </p:grpSpPr>
      <p:sp>
        <p:nvSpPr>
          <p:cNvPr id="106" name="Google Shape;106;p3"/>
          <p:cNvSpPr txBox="1">
            <a:spLocks noGrp="1"/>
          </p:cNvSpPr>
          <p:nvPr>
            <p:ph type="title"/>
          </p:nvPr>
        </p:nvSpPr>
        <p:spPr>
          <a:xfrm>
            <a:off x="4965430" y="629268"/>
            <a:ext cx="6586491" cy="1286160"/>
          </a:xfrm>
          <a:prstGeom prst="rect">
            <a:avLst/>
          </a:prstGeom>
        </p:spPr>
        <p:txBody>
          <a:bodyPr spcFirstLastPara="1" lIns="91425" tIns="45700" rIns="91425" bIns="45700" anchor="b" anchorCtr="0">
            <a:normAutofit/>
          </a:bodyPr>
          <a:lstStyle/>
          <a:p>
            <a:pPr marL="0" lvl="0" indent="0" rtl="0">
              <a:spcBef>
                <a:spcPts val="0"/>
              </a:spcBef>
              <a:spcAft>
                <a:spcPts val="0"/>
              </a:spcAft>
              <a:buClr>
                <a:schemeClr val="accent1"/>
              </a:buClr>
              <a:buSzPts val="4400"/>
              <a:buFont typeface="Arial"/>
              <a:buNone/>
            </a:pPr>
            <a:r>
              <a:rPr lang="en-US" sz="4100" b="1" cap="none" dirty="0"/>
              <a:t>LEARNING OBJECTIVES</a:t>
            </a:r>
            <a:endParaRPr lang="en-US" sz="4100" dirty="0"/>
          </a:p>
        </p:txBody>
      </p:sp>
      <p:sp>
        <p:nvSpPr>
          <p:cNvPr id="107" name="Google Shape;107;p3"/>
          <p:cNvSpPr txBox="1">
            <a:spLocks noGrp="1"/>
          </p:cNvSpPr>
          <p:nvPr>
            <p:ph idx="1"/>
          </p:nvPr>
        </p:nvSpPr>
        <p:spPr>
          <a:xfrm>
            <a:off x="5080934" y="2409217"/>
            <a:ext cx="6911609" cy="4185920"/>
          </a:xfrm>
          <a:prstGeom prst="rect">
            <a:avLst/>
          </a:prstGeom>
        </p:spPr>
        <p:txBody>
          <a:bodyPr spcFirstLastPara="1" lIns="91425" tIns="45700" rIns="91425" bIns="45700" anchorCtr="0">
            <a:normAutofit/>
          </a:bodyPr>
          <a:lstStyle/>
          <a:p>
            <a:pPr marL="0" lvl="0" indent="0" rtl="0">
              <a:spcBef>
                <a:spcPts val="0"/>
              </a:spcBef>
              <a:spcAft>
                <a:spcPts val="0"/>
              </a:spcAft>
              <a:buSzPts val="1760"/>
              <a:buNone/>
            </a:pPr>
            <a:r>
              <a:rPr lang="en-US" sz="2400" dirty="0"/>
              <a:t>By the end of this section, you will be able to:</a:t>
            </a:r>
          </a:p>
          <a:p>
            <a:pPr marL="228600" lvl="0" indent="-182880" rtl="0">
              <a:spcBef>
                <a:spcPts val="1400"/>
              </a:spcBef>
              <a:spcAft>
                <a:spcPts val="0"/>
              </a:spcAft>
              <a:buSzPts val="1760"/>
              <a:buChar char="•"/>
            </a:pPr>
            <a:r>
              <a:rPr lang="en-US" sz="2400" dirty="0"/>
              <a:t>Describe the role of creative thinking skills in problem-solving</a:t>
            </a:r>
          </a:p>
          <a:p>
            <a:pPr marL="228600" lvl="0" indent="-182880" rtl="0">
              <a:spcBef>
                <a:spcPts val="1400"/>
              </a:spcBef>
              <a:spcAft>
                <a:spcPts val="0"/>
              </a:spcAft>
              <a:buSzPts val="1760"/>
              <a:buChar char="•"/>
            </a:pPr>
            <a:r>
              <a:rPr lang="en-US" sz="2400" dirty="0"/>
              <a:t>Identify technology tools that enhance our learning</a:t>
            </a:r>
          </a:p>
          <a:p>
            <a:pPr marL="228600" lvl="0" indent="-182880" rtl="0">
              <a:spcBef>
                <a:spcPts val="1400"/>
              </a:spcBef>
              <a:spcAft>
                <a:spcPts val="0"/>
              </a:spcAft>
              <a:buSzPts val="1760"/>
              <a:buChar char="•"/>
            </a:pPr>
            <a:r>
              <a:rPr lang="en-US" sz="2400" dirty="0"/>
              <a:t>Explain how technology skills relate to critical/creative thinking skills</a:t>
            </a:r>
          </a:p>
          <a:p>
            <a:pPr marL="228600" lvl="0" indent="-182880" rtl="0">
              <a:spcBef>
                <a:spcPts val="1400"/>
              </a:spcBef>
              <a:spcAft>
                <a:spcPts val="0"/>
              </a:spcAft>
              <a:buSzPts val="1760"/>
              <a:buChar char="•"/>
            </a:pPr>
            <a:r>
              <a:rPr lang="en-US" sz="2400" dirty="0"/>
              <a:t>Examine online learning in the context of organizing, communicating, reading, and researching online</a:t>
            </a:r>
          </a:p>
          <a:p>
            <a:pPr marL="228600" lvl="0" indent="-182880" rtl="0">
              <a:spcBef>
                <a:spcPts val="1400"/>
              </a:spcBef>
              <a:spcAft>
                <a:spcPts val="0"/>
              </a:spcAft>
              <a:buSzPts val="1760"/>
              <a:buChar char="•"/>
            </a:pPr>
            <a:r>
              <a:rPr lang="en-US" sz="2400" dirty="0"/>
              <a:t>Assess our readiness to use technology</a:t>
            </a:r>
          </a:p>
          <a:p>
            <a:pPr marL="228600" lvl="0" indent="-71120" rtl="0">
              <a:spcBef>
                <a:spcPts val="1400"/>
              </a:spcBef>
              <a:spcAft>
                <a:spcPts val="0"/>
              </a:spcAft>
              <a:buSzPts val="1760"/>
              <a:buNone/>
            </a:pPr>
            <a:endParaRPr lang="en-US" sz="2400" dirty="0"/>
          </a:p>
          <a:p>
            <a:pPr marL="45720" lvl="0" indent="0" rtl="0">
              <a:spcBef>
                <a:spcPts val="1400"/>
              </a:spcBef>
              <a:spcAft>
                <a:spcPts val="0"/>
              </a:spcAft>
              <a:buSzPts val="1760"/>
              <a:buNone/>
            </a:pPr>
            <a:endParaRPr lang="en-US" sz="2400" dirty="0"/>
          </a:p>
          <a:p>
            <a:pPr marL="228600" lvl="0" indent="-71120" rtl="0">
              <a:spcBef>
                <a:spcPts val="1400"/>
              </a:spcBef>
              <a:spcAft>
                <a:spcPts val="0"/>
              </a:spcAft>
              <a:buSzPts val="1760"/>
              <a:buNone/>
            </a:pPr>
            <a:endParaRPr lang="en-US" sz="2400" dirty="0"/>
          </a:p>
        </p:txBody>
      </p:sp>
      <p:pic>
        <p:nvPicPr>
          <p:cNvPr id="109" name="Picture 108" descr="Light bulb on yellow background with sketched light beams and cord">
            <a:extLst>
              <a:ext uri="{FF2B5EF4-FFF2-40B4-BE49-F238E27FC236}">
                <a16:creationId xmlns:a16="http://schemas.microsoft.com/office/drawing/2014/main" id="{A39C6205-352F-4F8A-9A55-9351796B2F6E}"/>
              </a:ext>
            </a:extLst>
          </p:cNvPr>
          <p:cNvPicPr>
            <a:picLocks noChangeAspect="1"/>
          </p:cNvPicPr>
          <p:nvPr/>
        </p:nvPicPr>
        <p:blipFill rotWithShape="1">
          <a:blip r:embed="rId3"/>
          <a:srcRect l="51344" r="7086"/>
          <a:stretch/>
        </p:blipFill>
        <p:spPr>
          <a:xfrm>
            <a:off x="20" y="10"/>
            <a:ext cx="4635571" cy="6857990"/>
          </a:xfrm>
          <a:prstGeom prst="rect">
            <a:avLst/>
          </a:prstGeom>
          <a:effectLst/>
        </p:spPr>
      </p:pic>
      <p:cxnSp>
        <p:nvCxnSpPr>
          <p:cNvPr id="113" name="Straight Connector 112">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5E835"/>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7">
                                            <p:txEl>
                                              <p:pRg st="0" end="0"/>
                                            </p:txEl>
                                          </p:spTgt>
                                        </p:tgtEl>
                                        <p:attrNameLst>
                                          <p:attrName>style.visibility</p:attrName>
                                        </p:attrNameLst>
                                      </p:cBhvr>
                                      <p:to>
                                        <p:strVal val="visible"/>
                                      </p:to>
                                    </p:set>
                                    <p:animEffect transition="in" filter="fade">
                                      <p:cBhvr>
                                        <p:cTn id="7" dur="1000"/>
                                        <p:tgtEl>
                                          <p:spTgt spid="107">
                                            <p:txEl>
                                              <p:pRg st="0" end="0"/>
                                            </p:txEl>
                                          </p:spTgt>
                                        </p:tgtEl>
                                      </p:cBhvr>
                                    </p:animEffect>
                                    <p:anim calcmode="lin" valueType="num">
                                      <p:cBhvr>
                                        <p:cTn id="8" dur="1000" fill="hold"/>
                                        <p:tgtEl>
                                          <p:spTgt spid="10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07">
                                            <p:txEl>
                                              <p:pRg st="1" end="1"/>
                                            </p:txEl>
                                          </p:spTgt>
                                        </p:tgtEl>
                                        <p:attrNameLst>
                                          <p:attrName>style.visibility</p:attrName>
                                        </p:attrNameLst>
                                      </p:cBhvr>
                                      <p:to>
                                        <p:strVal val="visible"/>
                                      </p:to>
                                    </p:set>
                                    <p:animEffect transition="in" filter="fade">
                                      <p:cBhvr>
                                        <p:cTn id="14" dur="1000"/>
                                        <p:tgtEl>
                                          <p:spTgt spid="107">
                                            <p:txEl>
                                              <p:pRg st="1" end="1"/>
                                            </p:txEl>
                                          </p:spTgt>
                                        </p:tgtEl>
                                      </p:cBhvr>
                                    </p:animEffect>
                                    <p:anim calcmode="lin" valueType="num">
                                      <p:cBhvr>
                                        <p:cTn id="15" dur="1000" fill="hold"/>
                                        <p:tgtEl>
                                          <p:spTgt spid="10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0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07">
                                            <p:txEl>
                                              <p:pRg st="2" end="2"/>
                                            </p:txEl>
                                          </p:spTgt>
                                        </p:tgtEl>
                                        <p:attrNameLst>
                                          <p:attrName>style.visibility</p:attrName>
                                        </p:attrNameLst>
                                      </p:cBhvr>
                                      <p:to>
                                        <p:strVal val="visible"/>
                                      </p:to>
                                    </p:set>
                                    <p:animEffect transition="in" filter="fade">
                                      <p:cBhvr>
                                        <p:cTn id="21" dur="1000"/>
                                        <p:tgtEl>
                                          <p:spTgt spid="107">
                                            <p:txEl>
                                              <p:pRg st="2" end="2"/>
                                            </p:txEl>
                                          </p:spTgt>
                                        </p:tgtEl>
                                      </p:cBhvr>
                                    </p:animEffect>
                                    <p:anim calcmode="lin" valueType="num">
                                      <p:cBhvr>
                                        <p:cTn id="22" dur="1000" fill="hold"/>
                                        <p:tgtEl>
                                          <p:spTgt spid="10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0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7">
                                            <p:txEl>
                                              <p:pRg st="3" end="3"/>
                                            </p:txEl>
                                          </p:spTgt>
                                        </p:tgtEl>
                                        <p:attrNameLst>
                                          <p:attrName>style.visibility</p:attrName>
                                        </p:attrNameLst>
                                      </p:cBhvr>
                                      <p:to>
                                        <p:strVal val="visible"/>
                                      </p:to>
                                    </p:set>
                                    <p:animEffect transition="in" filter="fade">
                                      <p:cBhvr>
                                        <p:cTn id="28" dur="1000"/>
                                        <p:tgtEl>
                                          <p:spTgt spid="107">
                                            <p:txEl>
                                              <p:pRg st="3" end="3"/>
                                            </p:txEl>
                                          </p:spTgt>
                                        </p:tgtEl>
                                      </p:cBhvr>
                                    </p:animEffect>
                                    <p:anim calcmode="lin" valueType="num">
                                      <p:cBhvr>
                                        <p:cTn id="29" dur="1000" fill="hold"/>
                                        <p:tgtEl>
                                          <p:spTgt spid="107">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0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07">
                                            <p:txEl>
                                              <p:pRg st="4" end="4"/>
                                            </p:txEl>
                                          </p:spTgt>
                                        </p:tgtEl>
                                        <p:attrNameLst>
                                          <p:attrName>style.visibility</p:attrName>
                                        </p:attrNameLst>
                                      </p:cBhvr>
                                      <p:to>
                                        <p:strVal val="visible"/>
                                      </p:to>
                                    </p:set>
                                    <p:animEffect transition="in" filter="fade">
                                      <p:cBhvr>
                                        <p:cTn id="35" dur="1000"/>
                                        <p:tgtEl>
                                          <p:spTgt spid="107">
                                            <p:txEl>
                                              <p:pRg st="4" end="4"/>
                                            </p:txEl>
                                          </p:spTgt>
                                        </p:tgtEl>
                                      </p:cBhvr>
                                    </p:animEffect>
                                    <p:anim calcmode="lin" valueType="num">
                                      <p:cBhvr>
                                        <p:cTn id="36" dur="1000" fill="hold"/>
                                        <p:tgtEl>
                                          <p:spTgt spid="107">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0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07">
                                            <p:txEl>
                                              <p:pRg st="5" end="5"/>
                                            </p:txEl>
                                          </p:spTgt>
                                        </p:tgtEl>
                                        <p:attrNameLst>
                                          <p:attrName>style.visibility</p:attrName>
                                        </p:attrNameLst>
                                      </p:cBhvr>
                                      <p:to>
                                        <p:strVal val="visible"/>
                                      </p:to>
                                    </p:set>
                                    <p:animEffect transition="in" filter="fade">
                                      <p:cBhvr>
                                        <p:cTn id="42" dur="1000"/>
                                        <p:tgtEl>
                                          <p:spTgt spid="107">
                                            <p:txEl>
                                              <p:pRg st="5" end="5"/>
                                            </p:txEl>
                                          </p:spTgt>
                                        </p:tgtEl>
                                      </p:cBhvr>
                                    </p:animEffect>
                                    <p:anim calcmode="lin" valueType="num">
                                      <p:cBhvr>
                                        <p:cTn id="43" dur="1000" fill="hold"/>
                                        <p:tgtEl>
                                          <p:spTgt spid="107">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107">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Google Shape;112;p4">
            <a:extLst>
              <a:ext uri="{FF2B5EF4-FFF2-40B4-BE49-F238E27FC236}">
                <a16:creationId xmlns:a16="http://schemas.microsoft.com/office/drawing/2014/main" id="{895D0761-B29A-4888-95E1-A9D4098C12F1}"/>
              </a:ext>
            </a:extLst>
          </p:cNvPr>
          <p:cNvSpPr txBox="1">
            <a:spLocks/>
          </p:cNvSpPr>
          <p:nvPr/>
        </p:nvSpPr>
        <p:spPr>
          <a:xfrm>
            <a:off x="682498" y="4176429"/>
            <a:ext cx="3767328" cy="2197668"/>
          </a:xfrm>
          <a:prstGeom prst="rect">
            <a:avLst/>
          </a:prstGeom>
        </p:spPr>
        <p:txBody>
          <a:bodyPr spcFirstLastPara="1" vert="horz" lIns="91440" tIns="45720" rIns="91440" bIns="45720" rtlCol="0" anchor="t"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Aft>
                <a:spcPts val="600"/>
              </a:spcAft>
              <a:buClr>
                <a:schemeClr val="accent1"/>
              </a:buClr>
              <a:buSzPts val="4400"/>
            </a:pPr>
            <a:r>
              <a:rPr lang="en-US" b="1" kern="1200" dirty="0">
                <a:solidFill>
                  <a:schemeClr val="tx1"/>
                </a:solidFill>
                <a:latin typeface="+mj-lt"/>
                <a:ea typeface="+mj-ea"/>
                <a:cs typeface="+mj-cs"/>
              </a:rPr>
              <a:t>Problem-Solving with Creative Thinking</a:t>
            </a:r>
            <a:endParaRPr lang="en-US" kern="1200" dirty="0">
              <a:solidFill>
                <a:schemeClr val="tx1"/>
              </a:solidFill>
              <a:latin typeface="+mj-lt"/>
              <a:ea typeface="+mj-ea"/>
              <a:cs typeface="+mj-cs"/>
            </a:endParaRPr>
          </a:p>
        </p:txBody>
      </p:sp>
      <p:sp>
        <p:nvSpPr>
          <p:cNvPr id="9" name="TextBox 8">
            <a:extLst>
              <a:ext uri="{FF2B5EF4-FFF2-40B4-BE49-F238E27FC236}">
                <a16:creationId xmlns:a16="http://schemas.microsoft.com/office/drawing/2014/main" id="{3158B4E9-E388-4067-BF13-D0075E2A192D}"/>
              </a:ext>
            </a:extLst>
          </p:cNvPr>
          <p:cNvSpPr txBox="1"/>
          <p:nvPr/>
        </p:nvSpPr>
        <p:spPr>
          <a:xfrm>
            <a:off x="5248655" y="827088"/>
            <a:ext cx="6379845" cy="5961324"/>
          </a:xfrm>
          <a:prstGeom prst="rect">
            <a:avLst/>
          </a:prstGeom>
        </p:spPr>
        <p:txBody>
          <a:bodyPr vert="horz" lIns="91440" tIns="45720" rIns="91440" bIns="45720" rtlCol="0">
            <a:normAutofit/>
          </a:bodyPr>
          <a:lstStyle/>
          <a:p>
            <a:pPr marL="342900" indent="-342900">
              <a:lnSpc>
                <a:spcPct val="90000"/>
              </a:lnSpc>
              <a:spcAft>
                <a:spcPts val="600"/>
              </a:spcAft>
              <a:buFont typeface="Arial" panose="020B0604020202020204" pitchFamily="34" charset="0"/>
              <a:buChar char="•"/>
            </a:pPr>
            <a:r>
              <a:rPr lang="en-US" sz="2800" b="0" i="0" dirty="0">
                <a:solidFill>
                  <a:srgbClr val="FFFF00"/>
                </a:solidFill>
                <a:effectLst/>
              </a:rPr>
              <a:t>Creative problem-solving is a type of problem-solving. </a:t>
            </a:r>
            <a:r>
              <a:rPr lang="en-US" sz="2800" b="0" i="0" dirty="0">
                <a:effectLst/>
              </a:rPr>
              <a:t>It involves searching for new and novel solutions to problems.</a:t>
            </a:r>
          </a:p>
          <a:p>
            <a:pPr marL="342900" indent="-342900">
              <a:lnSpc>
                <a:spcPct val="90000"/>
              </a:lnSpc>
              <a:spcAft>
                <a:spcPts val="600"/>
              </a:spcAft>
              <a:buFont typeface="Arial" panose="020B0604020202020204" pitchFamily="34" charset="0"/>
              <a:buChar char="•"/>
            </a:pPr>
            <a:r>
              <a:rPr lang="en-US" sz="2800" b="0" i="0" dirty="0">
                <a:effectLst/>
              </a:rPr>
              <a:t>Unlike critical thinking, which scrutinizes assumptions and uses reasoning, </a:t>
            </a:r>
            <a:r>
              <a:rPr lang="en-US" sz="2800" b="0" i="0" dirty="0">
                <a:solidFill>
                  <a:srgbClr val="FFFF00"/>
                </a:solidFill>
                <a:effectLst/>
              </a:rPr>
              <a:t>creative thinking is about generating alternative ideas</a:t>
            </a:r>
            <a:r>
              <a:rPr lang="en-US" sz="2800" dirty="0">
                <a:solidFill>
                  <a:srgbClr val="FFFF00"/>
                </a:solidFill>
              </a:rPr>
              <a:t> </a:t>
            </a:r>
            <a:r>
              <a:rPr lang="en-US" sz="2800" b="0" i="0" dirty="0">
                <a:effectLst/>
              </a:rPr>
              <a:t>- practices and solutions that are unique and effective.</a:t>
            </a:r>
          </a:p>
          <a:p>
            <a:pPr marL="342900" indent="-342900">
              <a:lnSpc>
                <a:spcPct val="90000"/>
              </a:lnSpc>
              <a:spcAft>
                <a:spcPts val="600"/>
              </a:spcAft>
              <a:buFont typeface="Arial" panose="020B0604020202020204" pitchFamily="34" charset="0"/>
              <a:buChar char="•"/>
            </a:pPr>
            <a:r>
              <a:rPr lang="en-US" sz="2800" b="0" i="0" dirty="0">
                <a:effectLst/>
              </a:rPr>
              <a:t>It’s about facing sometimes muddy and unclear problems and seeing </a:t>
            </a:r>
            <a:r>
              <a:rPr lang="en-US" sz="2800" b="0" i="0" dirty="0">
                <a:solidFill>
                  <a:srgbClr val="FFFF00"/>
                </a:solidFill>
                <a:effectLst/>
              </a:rPr>
              <a:t>how “things” can be done differently</a:t>
            </a:r>
            <a:r>
              <a:rPr lang="en-US" sz="2800" b="0" i="0" dirty="0">
                <a:effectLst/>
              </a:rPr>
              <a:t> - how new solutions can be imagined.</a:t>
            </a:r>
            <a:endParaRPr lang="en-US" sz="2800" dirty="0"/>
          </a:p>
        </p:txBody>
      </p:sp>
      <p:grpSp>
        <p:nvGrpSpPr>
          <p:cNvPr id="14" name="Group 13">
            <a:extLst>
              <a:ext uri="{FF2B5EF4-FFF2-40B4-BE49-F238E27FC236}">
                <a16:creationId xmlns:a16="http://schemas.microsoft.com/office/drawing/2014/main" id="{DDAE397D-2F47-480F-95CA-D5EDB24333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5" name="Freeform 5">
              <a:extLst>
                <a:ext uri="{FF2B5EF4-FFF2-40B4-BE49-F238E27FC236}">
                  <a16:creationId xmlns:a16="http://schemas.microsoft.com/office/drawing/2014/main" id="{BD66E0D2-4D47-45F5-9F6C-04DF950CB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16" name="Freeform 6">
              <a:extLst>
                <a:ext uri="{FF2B5EF4-FFF2-40B4-BE49-F238E27FC236}">
                  <a16:creationId xmlns:a16="http://schemas.microsoft.com/office/drawing/2014/main" id="{C36CD79E-81FA-41B2-9A38-E0E26BCBE8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7">
              <a:extLst>
                <a:ext uri="{FF2B5EF4-FFF2-40B4-BE49-F238E27FC236}">
                  <a16:creationId xmlns:a16="http://schemas.microsoft.com/office/drawing/2014/main" id="{58CF2E87-8DCB-4A21-A926-1879E39DE7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8">
              <a:extLst>
                <a:ext uri="{FF2B5EF4-FFF2-40B4-BE49-F238E27FC236}">
                  <a16:creationId xmlns:a16="http://schemas.microsoft.com/office/drawing/2014/main" id="{E8EBCED8-09A7-4078-908F-87C5C9094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 name="Freeform 9">
              <a:extLst>
                <a:ext uri="{FF2B5EF4-FFF2-40B4-BE49-F238E27FC236}">
                  <a16:creationId xmlns:a16="http://schemas.microsoft.com/office/drawing/2014/main" id="{881B8E24-1A3B-4288-834C-5C75EE6121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10">
              <a:extLst>
                <a:ext uri="{FF2B5EF4-FFF2-40B4-BE49-F238E27FC236}">
                  <a16:creationId xmlns:a16="http://schemas.microsoft.com/office/drawing/2014/main" id="{CE6C6947-62CC-47B5-8006-0DBB11057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1" name="Freeform 11">
              <a:extLst>
                <a:ext uri="{FF2B5EF4-FFF2-40B4-BE49-F238E27FC236}">
                  <a16:creationId xmlns:a16="http://schemas.microsoft.com/office/drawing/2014/main" id="{5A3EA873-FF38-49B1-AA18-6CAA8278A7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2">
              <a:extLst>
                <a:ext uri="{FF2B5EF4-FFF2-40B4-BE49-F238E27FC236}">
                  <a16:creationId xmlns:a16="http://schemas.microsoft.com/office/drawing/2014/main" id="{2B74FB34-BB05-4313-9474-A4F9B27A5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3">
              <a:extLst>
                <a:ext uri="{FF2B5EF4-FFF2-40B4-BE49-F238E27FC236}">
                  <a16:creationId xmlns:a16="http://schemas.microsoft.com/office/drawing/2014/main" id="{3673863D-063E-49A6-9856-52014BB4D6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4">
              <a:extLst>
                <a:ext uri="{FF2B5EF4-FFF2-40B4-BE49-F238E27FC236}">
                  <a16:creationId xmlns:a16="http://schemas.microsoft.com/office/drawing/2014/main" id="{59E7384A-6379-482C-8070-680EA33AF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5">
              <a:extLst>
                <a:ext uri="{FF2B5EF4-FFF2-40B4-BE49-F238E27FC236}">
                  <a16:creationId xmlns:a16="http://schemas.microsoft.com/office/drawing/2014/main" id="{C6A49E1B-06B5-467F-97A5-EE77945A7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6">
              <a:extLst>
                <a:ext uri="{FF2B5EF4-FFF2-40B4-BE49-F238E27FC236}">
                  <a16:creationId xmlns:a16="http://schemas.microsoft.com/office/drawing/2014/main" id="{C67D60A3-4CE7-453B-97D1-08DD83271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17">
              <a:extLst>
                <a:ext uri="{FF2B5EF4-FFF2-40B4-BE49-F238E27FC236}">
                  <a16:creationId xmlns:a16="http://schemas.microsoft.com/office/drawing/2014/main" id="{1333C1DC-BC77-4584-B472-AE19C4A09F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18">
              <a:extLst>
                <a:ext uri="{FF2B5EF4-FFF2-40B4-BE49-F238E27FC236}">
                  <a16:creationId xmlns:a16="http://schemas.microsoft.com/office/drawing/2014/main" id="{30CC34F2-2D02-4DC8-8951-5E29E0866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19">
              <a:extLst>
                <a:ext uri="{FF2B5EF4-FFF2-40B4-BE49-F238E27FC236}">
                  <a16:creationId xmlns:a16="http://schemas.microsoft.com/office/drawing/2014/main" id="{C77A3E1B-1C72-4437-A8A1-FC659C9E85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0">
              <a:extLst>
                <a:ext uri="{FF2B5EF4-FFF2-40B4-BE49-F238E27FC236}">
                  <a16:creationId xmlns:a16="http://schemas.microsoft.com/office/drawing/2014/main" id="{4EE3E561-115A-4994-832B-FB79E44989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1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1" name="Freeform 21">
              <a:extLst>
                <a:ext uri="{FF2B5EF4-FFF2-40B4-BE49-F238E27FC236}">
                  <a16:creationId xmlns:a16="http://schemas.microsoft.com/office/drawing/2014/main" id="{D389D14E-E715-4844-8E58-ED5A66AB4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1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32" name="Freeform 22">
              <a:extLst>
                <a:ext uri="{FF2B5EF4-FFF2-40B4-BE49-F238E27FC236}">
                  <a16:creationId xmlns:a16="http://schemas.microsoft.com/office/drawing/2014/main" id="{4208B28A-82FB-48D4-9087-806354C85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23">
              <a:extLst>
                <a:ext uri="{FF2B5EF4-FFF2-40B4-BE49-F238E27FC236}">
                  <a16:creationId xmlns:a16="http://schemas.microsoft.com/office/drawing/2014/main" id="{1330334B-C28B-49CB-8643-6EF946230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4" name="Freeform 24">
              <a:extLst>
                <a:ext uri="{FF2B5EF4-FFF2-40B4-BE49-F238E27FC236}">
                  <a16:creationId xmlns:a16="http://schemas.microsoft.com/office/drawing/2014/main" id="{F221AA9B-1DD9-4FC4-947F-90C0582F71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5" name="Freeform 25">
              <a:extLst>
                <a:ext uri="{FF2B5EF4-FFF2-40B4-BE49-F238E27FC236}">
                  <a16:creationId xmlns:a16="http://schemas.microsoft.com/office/drawing/2014/main" id="{9214B596-B3CC-43CB-A72A-2ADABBE5B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37" name="Isosceles Triangle 36">
            <a:extLst>
              <a:ext uri="{FF2B5EF4-FFF2-40B4-BE49-F238E27FC236}">
                <a16:creationId xmlns:a16="http://schemas.microsoft.com/office/drawing/2014/main" id="{64F9BF67-14D7-4F9D-A8E4-4BB8DE3512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75225" y="1331697"/>
            <a:ext cx="193249" cy="166594"/>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sz="1600" dirty="0"/>
          </a:p>
        </p:txBody>
      </p:sp>
      <p:pic>
        <p:nvPicPr>
          <p:cNvPr id="5" name="Picture 4" descr="FNBE TGC Portfolio {Parham Farhadpoor}: Creative Thinking Skills - CTS">
            <a:extLst>
              <a:ext uri="{FF2B5EF4-FFF2-40B4-BE49-F238E27FC236}">
                <a16:creationId xmlns:a16="http://schemas.microsoft.com/office/drawing/2014/main" id="{0D8EA59C-24B2-499A-B197-6C0E2897032E}"/>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34968" y="827088"/>
            <a:ext cx="3862388" cy="2896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573652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Effect transition="in" filter="fade">
                                      <p:cBhvr>
                                        <p:cTn id="14" dur="1000"/>
                                        <p:tgtEl>
                                          <p:spTgt spid="9">
                                            <p:txEl>
                                              <p:pRg st="1" end="1"/>
                                            </p:txEl>
                                          </p:spTgt>
                                        </p:tgtEl>
                                      </p:cBhvr>
                                    </p:animEffect>
                                    <p:anim calcmode="lin" valueType="num">
                                      <p:cBhvr>
                                        <p:cTn id="15"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xEl>
                                              <p:pRg st="2" end="2"/>
                                            </p:txEl>
                                          </p:spTgt>
                                        </p:tgtEl>
                                        <p:attrNameLst>
                                          <p:attrName>style.visibility</p:attrName>
                                        </p:attrNameLst>
                                      </p:cBhvr>
                                      <p:to>
                                        <p:strVal val="visible"/>
                                      </p:to>
                                    </p:set>
                                    <p:animEffect transition="in" filter="fade">
                                      <p:cBhvr>
                                        <p:cTn id="21" dur="1000"/>
                                        <p:tgtEl>
                                          <p:spTgt spid="9">
                                            <p:txEl>
                                              <p:pRg st="2" end="2"/>
                                            </p:txEl>
                                          </p:spTgt>
                                        </p:tgtEl>
                                      </p:cBhvr>
                                    </p:animEffect>
                                    <p:anim calcmode="lin" valueType="num">
                                      <p:cBhvr>
                                        <p:cTn id="22"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lowchart: Document 8">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509C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EC0D412-19FC-42D9-920F-767C9DE9D7C2}"/>
              </a:ext>
            </a:extLst>
          </p:cNvPr>
          <p:cNvSpPr txBox="1"/>
          <p:nvPr/>
        </p:nvSpPr>
        <p:spPr>
          <a:xfrm>
            <a:off x="838200" y="171162"/>
            <a:ext cx="2840182" cy="23711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kern="1200" dirty="0">
                <a:solidFill>
                  <a:srgbClr val="FFFFFF"/>
                </a:solidFill>
                <a:latin typeface="+mj-lt"/>
                <a:ea typeface="+mj-ea"/>
                <a:cs typeface="+mj-cs"/>
              </a:rPr>
              <a:t>Activity</a:t>
            </a:r>
          </a:p>
          <a:p>
            <a:pPr>
              <a:lnSpc>
                <a:spcPct val="90000"/>
              </a:lnSpc>
              <a:spcBef>
                <a:spcPct val="0"/>
              </a:spcBef>
              <a:spcAft>
                <a:spcPts val="600"/>
              </a:spcAft>
            </a:pPr>
            <a:r>
              <a:rPr lang="en-US" sz="3200" b="1" kern="1200" dirty="0">
                <a:solidFill>
                  <a:srgbClr val="FFFFFF"/>
                </a:solidFill>
                <a:latin typeface="+mj-lt"/>
                <a:ea typeface="+mj-ea"/>
                <a:cs typeface="+mj-cs"/>
              </a:rPr>
              <a:t>Brainstorming </a:t>
            </a:r>
            <a:endParaRPr lang="en-US" sz="2800" b="1" kern="1200" dirty="0">
              <a:solidFill>
                <a:srgbClr val="FFFFFF"/>
              </a:solidFill>
              <a:latin typeface="+mj-lt"/>
              <a:ea typeface="+mj-ea"/>
              <a:cs typeface="+mj-cs"/>
            </a:endParaRPr>
          </a:p>
        </p:txBody>
      </p:sp>
      <p:pic>
        <p:nvPicPr>
          <p:cNvPr id="4" name="Picture 3" descr="FNBE TGC Portfolio {Parham Farhadpoor}: Creative Thinking Skills - CTS">
            <a:extLst>
              <a:ext uri="{FF2B5EF4-FFF2-40B4-BE49-F238E27FC236}">
                <a16:creationId xmlns:a16="http://schemas.microsoft.com/office/drawing/2014/main" id="{B98381FB-0977-4C6E-8089-3A91ABBEAC7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34742" y="284686"/>
            <a:ext cx="6844828" cy="5133620"/>
          </a:xfrm>
          <a:prstGeom prst="rect">
            <a:avLst/>
          </a:prstGeom>
          <a:noFill/>
          <a:extLst>
            <a:ext uri="{909E8E84-426E-40DD-AFC4-6F175D3DCCD1}">
              <a14:hiddenFill xmlns:a14="http://schemas.microsoft.com/office/drawing/2010/main">
                <a:solidFill>
                  <a:srgbClr val="FFFFFF"/>
                </a:solidFill>
              </a14:hiddenFill>
            </a:ext>
          </a:extLst>
        </p:spPr>
      </p:pic>
      <p:sp>
        <p:nvSpPr>
          <p:cNvPr id="10" name="Google Shape;121;p5">
            <a:extLst>
              <a:ext uri="{FF2B5EF4-FFF2-40B4-BE49-F238E27FC236}">
                <a16:creationId xmlns:a16="http://schemas.microsoft.com/office/drawing/2014/main" id="{309E7B3B-B4E0-484F-957F-E18F97D7C19F}"/>
              </a:ext>
            </a:extLst>
          </p:cNvPr>
          <p:cNvSpPr txBox="1">
            <a:spLocks/>
          </p:cNvSpPr>
          <p:nvPr/>
        </p:nvSpPr>
        <p:spPr>
          <a:xfrm>
            <a:off x="823609" y="4410715"/>
            <a:ext cx="7677716" cy="1676216"/>
          </a:xfrm>
          <a:prstGeom prst="rect">
            <a:avLst/>
          </a:prstGeom>
          <a:noFill/>
          <a:ln>
            <a:noFill/>
          </a:ln>
        </p:spPr>
        <p:txBody>
          <a:bodyPr spcFirstLastPara="1" wrap="square" lIns="91425" tIns="45700" rIns="91425" bIns="4570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 indent="0" algn="ctr">
              <a:spcBef>
                <a:spcPts val="1400"/>
              </a:spcBef>
              <a:buSzPts val="1920"/>
              <a:buFont typeface="Arial" panose="020B0604020202020204" pitchFamily="34" charset="0"/>
              <a:buNone/>
            </a:pPr>
            <a:r>
              <a:rPr lang="en-US" b="1" dirty="0"/>
              <a:t>Project start up "Social initiative": </a:t>
            </a:r>
            <a:endParaRPr lang="en-US" dirty="0"/>
          </a:p>
          <a:p>
            <a:pPr marL="45720" indent="0" algn="ctr">
              <a:spcBef>
                <a:spcPts val="1400"/>
              </a:spcBef>
              <a:buSzPts val="1920"/>
              <a:buFont typeface="Arial" panose="020B0604020202020204" pitchFamily="34" charset="0"/>
              <a:buNone/>
            </a:pPr>
            <a:r>
              <a:rPr lang="en-US" dirty="0"/>
              <a:t>Discuss in small groups, propose a creative social initiative, to solve any problem our society.</a:t>
            </a:r>
            <a:endParaRPr lang="en-US" sz="3200" dirty="0"/>
          </a:p>
        </p:txBody>
      </p:sp>
    </p:spTree>
    <p:extLst>
      <p:ext uri="{BB962C8B-B14F-4D97-AF65-F5344CB8AC3E}">
        <p14:creationId xmlns:p14="http://schemas.microsoft.com/office/powerpoint/2010/main" val="2775462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3"/>
        <p:cNvGrpSpPr/>
        <p:nvPr/>
      </p:nvGrpSpPr>
      <p:grpSpPr>
        <a:xfrm>
          <a:off x="0" y="0"/>
          <a:ext cx="0" cy="0"/>
          <a:chOff x="0" y="0"/>
          <a:chExt cx="0" cy="0"/>
        </a:xfrm>
      </p:grpSpPr>
      <p:pic>
        <p:nvPicPr>
          <p:cNvPr id="3074" name="Picture 2" descr="Table&#10;&#10;Description automatically generated">
            <a:extLst>
              <a:ext uri="{FF2B5EF4-FFF2-40B4-BE49-F238E27FC236}">
                <a16:creationId xmlns:a16="http://schemas.microsoft.com/office/drawing/2014/main" id="{16BE1258-A736-4AF6-9DAC-9304F72D16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47" t="3153" r="10943" b="5948"/>
          <a:stretch/>
        </p:blipFill>
        <p:spPr bwMode="auto">
          <a:xfrm>
            <a:off x="761891" y="353990"/>
            <a:ext cx="5738042" cy="615001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descr="FNBE TGC Portfolio {Parham Farhadpoor}: Creative Thinking Skills - CTS">
            <a:extLst>
              <a:ext uri="{FF2B5EF4-FFF2-40B4-BE49-F238E27FC236}">
                <a16:creationId xmlns:a16="http://schemas.microsoft.com/office/drawing/2014/main" id="{C11EB888-031D-4200-A55F-3133F4050B64}"/>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bwMode="auto">
          <a:xfrm>
            <a:off x="6576186" y="1707272"/>
            <a:ext cx="5291667" cy="39687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28;p6">
            <a:extLst>
              <a:ext uri="{FF2B5EF4-FFF2-40B4-BE49-F238E27FC236}">
                <a16:creationId xmlns:a16="http://schemas.microsoft.com/office/drawing/2014/main" id="{D1058A33-706D-4CF8-B9EA-9CBD515B6EAB}"/>
              </a:ext>
            </a:extLst>
          </p:cNvPr>
          <p:cNvSpPr txBox="1">
            <a:spLocks/>
          </p:cNvSpPr>
          <p:nvPr/>
        </p:nvSpPr>
        <p:spPr>
          <a:xfrm>
            <a:off x="3101975" y="412537"/>
            <a:ext cx="5988050" cy="1355725"/>
          </a:xfrm>
          <a:prstGeom prst="rect">
            <a:avLst/>
          </a:prstGeom>
          <a:noFill/>
          <a:ln>
            <a:noFill/>
          </a:ln>
        </p:spPr>
        <p:txBody>
          <a:bodyPr spcFirstLastPara="1" vert="horz" wrap="square" lIns="91425" tIns="45700" rIns="91425" bIns="4570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buClr>
                <a:schemeClr val="accent1"/>
              </a:buClr>
              <a:buSzPts val="4400"/>
              <a:buFont typeface="Arial"/>
              <a:buNone/>
            </a:pPr>
            <a:r>
              <a:rPr lang="en-US" dirty="0"/>
              <a:t>Brainstorming  technique</a:t>
            </a:r>
          </a:p>
        </p:txBody>
      </p:sp>
      <p:graphicFrame>
        <p:nvGraphicFramePr>
          <p:cNvPr id="4" name="Diagram 3">
            <a:extLst>
              <a:ext uri="{FF2B5EF4-FFF2-40B4-BE49-F238E27FC236}">
                <a16:creationId xmlns:a16="http://schemas.microsoft.com/office/drawing/2014/main" id="{D39CF8C6-E021-451F-9705-DF0F765A13DA}"/>
              </a:ext>
            </a:extLst>
          </p:cNvPr>
          <p:cNvGraphicFramePr/>
          <p:nvPr>
            <p:extLst>
              <p:ext uri="{D42A27DB-BD31-4B8C-83A1-F6EECF244321}">
                <p14:modId xmlns:p14="http://schemas.microsoft.com/office/powerpoint/2010/main" val="3362497734"/>
              </p:ext>
            </p:extLst>
          </p:nvPr>
        </p:nvGraphicFramePr>
        <p:xfrm>
          <a:off x="858556" y="1478603"/>
          <a:ext cx="10474887" cy="51945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descr="FNBE TGC Portfolio {Parham Farhadpoor}: Creative Thinking Skills - CTS">
            <a:extLst>
              <a:ext uri="{FF2B5EF4-FFF2-40B4-BE49-F238E27FC236}">
                <a16:creationId xmlns:a16="http://schemas.microsoft.com/office/drawing/2014/main" id="{BEAAF5F1-24E8-4DC5-BE5B-DE7CE93E7C82}"/>
              </a:ext>
            </a:extLst>
          </p:cNvPr>
          <p:cNvPicPr>
            <a:picLocks noChangeAspect="1" noChangeArrowheads="1"/>
          </p:cNvPicPr>
          <p:nvPr/>
        </p:nvPicPr>
        <p:blipFill>
          <a:blip r:embed="rId8">
            <a:extLst>
              <a:ext uri="{28A0092B-C50C-407E-A947-70E740481C1C}">
                <a14:useLocalDpi xmlns:a14="http://schemas.microsoft.com/office/drawing/2010/main" val="0"/>
              </a:ext>
            </a:extLst>
          </a:blip>
          <a:stretch>
            <a:fillRect/>
          </a:stretch>
        </p:blipFill>
        <p:spPr bwMode="auto">
          <a:xfrm flipH="1">
            <a:off x="194552" y="4832463"/>
            <a:ext cx="2402732" cy="1840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2293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graphicEl>
                                              <a:dgm id="{7A9998F2-EDF8-478B-A678-AB52AAA6DB38}"/>
                                            </p:graphicEl>
                                          </p:spTgt>
                                        </p:tgtEl>
                                        <p:attrNameLst>
                                          <p:attrName>style.visibility</p:attrName>
                                        </p:attrNameLst>
                                      </p:cBhvr>
                                      <p:to>
                                        <p:strVal val="visible"/>
                                      </p:to>
                                    </p:set>
                                    <p:anim calcmode="lin" valueType="num">
                                      <p:cBhvr additive="base">
                                        <p:cTn id="7" dur="500" fill="hold"/>
                                        <p:tgtEl>
                                          <p:spTgt spid="4">
                                            <p:graphicEl>
                                              <a:dgm id="{7A9998F2-EDF8-478B-A678-AB52AAA6DB38}"/>
                                            </p:graphic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graphicEl>
                                              <a:dgm id="{7A9998F2-EDF8-478B-A678-AB52AAA6DB38}"/>
                                            </p:graphic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graphicEl>
                                              <a:dgm id="{87998FA9-269C-40B4-A1E9-625C930A9DFD}"/>
                                            </p:graphicEl>
                                          </p:spTgt>
                                        </p:tgtEl>
                                        <p:attrNameLst>
                                          <p:attrName>style.visibility</p:attrName>
                                        </p:attrNameLst>
                                      </p:cBhvr>
                                      <p:to>
                                        <p:strVal val="visible"/>
                                      </p:to>
                                    </p:set>
                                    <p:anim calcmode="lin" valueType="num">
                                      <p:cBhvr additive="base">
                                        <p:cTn id="13" dur="500" fill="hold"/>
                                        <p:tgtEl>
                                          <p:spTgt spid="4">
                                            <p:graphicEl>
                                              <a:dgm id="{87998FA9-269C-40B4-A1E9-625C930A9DFD}"/>
                                            </p:graphic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graphicEl>
                                              <a:dgm id="{87998FA9-269C-40B4-A1E9-625C930A9DFD}"/>
                                            </p:graphic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4">
                                            <p:graphicEl>
                                              <a:dgm id="{51CCEEF7-3D0C-4D8D-A96B-A238FDEAB52D}"/>
                                            </p:graphicEl>
                                          </p:spTgt>
                                        </p:tgtEl>
                                        <p:attrNameLst>
                                          <p:attrName>style.visibility</p:attrName>
                                        </p:attrNameLst>
                                      </p:cBhvr>
                                      <p:to>
                                        <p:strVal val="visible"/>
                                      </p:to>
                                    </p:set>
                                    <p:anim calcmode="lin" valueType="num">
                                      <p:cBhvr additive="base">
                                        <p:cTn id="17" dur="500" fill="hold"/>
                                        <p:tgtEl>
                                          <p:spTgt spid="4">
                                            <p:graphicEl>
                                              <a:dgm id="{51CCEEF7-3D0C-4D8D-A96B-A238FDEAB52D}"/>
                                            </p:graphicEl>
                                          </p:spTgt>
                                        </p:tgtEl>
                                        <p:attrNameLst>
                                          <p:attrName>ppt_x</p:attrName>
                                        </p:attrNameLst>
                                      </p:cBhvr>
                                      <p:tavLst>
                                        <p:tav tm="0">
                                          <p:val>
                                            <p:strVal val="#ppt_x"/>
                                          </p:val>
                                        </p:tav>
                                        <p:tav tm="100000">
                                          <p:val>
                                            <p:strVal val="#ppt_x"/>
                                          </p:val>
                                        </p:tav>
                                      </p:tavLst>
                                    </p:anim>
                                    <p:anim calcmode="lin" valueType="num">
                                      <p:cBhvr additive="base">
                                        <p:cTn id="18" dur="500" fill="hold"/>
                                        <p:tgtEl>
                                          <p:spTgt spid="4">
                                            <p:graphicEl>
                                              <a:dgm id="{51CCEEF7-3D0C-4D8D-A96B-A238FDEAB52D}"/>
                                            </p:graphic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4">
                                            <p:graphicEl>
                                              <a:dgm id="{EE2D4EA0-D974-4712-8D6E-69ACD927B21F}"/>
                                            </p:graphicEl>
                                          </p:spTgt>
                                        </p:tgtEl>
                                        <p:attrNameLst>
                                          <p:attrName>style.visibility</p:attrName>
                                        </p:attrNameLst>
                                      </p:cBhvr>
                                      <p:to>
                                        <p:strVal val="visible"/>
                                      </p:to>
                                    </p:set>
                                    <p:anim calcmode="lin" valueType="num">
                                      <p:cBhvr additive="base">
                                        <p:cTn id="23" dur="500" fill="hold"/>
                                        <p:tgtEl>
                                          <p:spTgt spid="4">
                                            <p:graphicEl>
                                              <a:dgm id="{EE2D4EA0-D974-4712-8D6E-69ACD927B21F}"/>
                                            </p:graphicEl>
                                          </p:spTgt>
                                        </p:tgtEl>
                                        <p:attrNameLst>
                                          <p:attrName>ppt_x</p:attrName>
                                        </p:attrNameLst>
                                      </p:cBhvr>
                                      <p:tavLst>
                                        <p:tav tm="0">
                                          <p:val>
                                            <p:strVal val="#ppt_x"/>
                                          </p:val>
                                        </p:tav>
                                        <p:tav tm="100000">
                                          <p:val>
                                            <p:strVal val="#ppt_x"/>
                                          </p:val>
                                        </p:tav>
                                      </p:tavLst>
                                    </p:anim>
                                    <p:anim calcmode="lin" valueType="num">
                                      <p:cBhvr additive="base">
                                        <p:cTn id="24" dur="500" fill="hold"/>
                                        <p:tgtEl>
                                          <p:spTgt spid="4">
                                            <p:graphicEl>
                                              <a:dgm id="{EE2D4EA0-D974-4712-8D6E-69ACD927B21F}"/>
                                            </p:graphic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
                                            <p:graphicEl>
                                              <a:dgm id="{92EA191E-B0E1-4722-AFBF-54C8627DE127}"/>
                                            </p:graphicEl>
                                          </p:spTgt>
                                        </p:tgtEl>
                                        <p:attrNameLst>
                                          <p:attrName>style.visibility</p:attrName>
                                        </p:attrNameLst>
                                      </p:cBhvr>
                                      <p:to>
                                        <p:strVal val="visible"/>
                                      </p:to>
                                    </p:set>
                                    <p:anim calcmode="lin" valueType="num">
                                      <p:cBhvr additive="base">
                                        <p:cTn id="27" dur="500" fill="hold"/>
                                        <p:tgtEl>
                                          <p:spTgt spid="4">
                                            <p:graphicEl>
                                              <a:dgm id="{92EA191E-B0E1-4722-AFBF-54C8627DE127}"/>
                                            </p:graphic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graphicEl>
                                              <a:dgm id="{92EA191E-B0E1-4722-AFBF-54C8627DE127}"/>
                                            </p:graphic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4">
                                            <p:graphicEl>
                                              <a:dgm id="{284D937A-D2F6-43AF-A061-1BAF211675B5}"/>
                                            </p:graphicEl>
                                          </p:spTgt>
                                        </p:tgtEl>
                                        <p:attrNameLst>
                                          <p:attrName>style.visibility</p:attrName>
                                        </p:attrNameLst>
                                      </p:cBhvr>
                                      <p:to>
                                        <p:strVal val="visible"/>
                                      </p:to>
                                    </p:set>
                                    <p:anim calcmode="lin" valueType="num">
                                      <p:cBhvr additive="base">
                                        <p:cTn id="33" dur="500" fill="hold"/>
                                        <p:tgtEl>
                                          <p:spTgt spid="4">
                                            <p:graphicEl>
                                              <a:dgm id="{284D937A-D2F6-43AF-A061-1BAF211675B5}"/>
                                            </p:graphicEl>
                                          </p:spTgt>
                                        </p:tgtEl>
                                        <p:attrNameLst>
                                          <p:attrName>ppt_x</p:attrName>
                                        </p:attrNameLst>
                                      </p:cBhvr>
                                      <p:tavLst>
                                        <p:tav tm="0">
                                          <p:val>
                                            <p:strVal val="#ppt_x"/>
                                          </p:val>
                                        </p:tav>
                                        <p:tav tm="100000">
                                          <p:val>
                                            <p:strVal val="#ppt_x"/>
                                          </p:val>
                                        </p:tav>
                                      </p:tavLst>
                                    </p:anim>
                                    <p:anim calcmode="lin" valueType="num">
                                      <p:cBhvr additive="base">
                                        <p:cTn id="34" dur="500" fill="hold"/>
                                        <p:tgtEl>
                                          <p:spTgt spid="4">
                                            <p:graphicEl>
                                              <a:dgm id="{284D937A-D2F6-43AF-A061-1BAF211675B5}"/>
                                            </p:graphic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4">
                                            <p:graphicEl>
                                              <a:dgm id="{E093F54D-6081-47E2-B1F0-39248F5FBCA9}"/>
                                            </p:graphicEl>
                                          </p:spTgt>
                                        </p:tgtEl>
                                        <p:attrNameLst>
                                          <p:attrName>style.visibility</p:attrName>
                                        </p:attrNameLst>
                                      </p:cBhvr>
                                      <p:to>
                                        <p:strVal val="visible"/>
                                      </p:to>
                                    </p:set>
                                    <p:anim calcmode="lin" valueType="num">
                                      <p:cBhvr additive="base">
                                        <p:cTn id="37" dur="500" fill="hold"/>
                                        <p:tgtEl>
                                          <p:spTgt spid="4">
                                            <p:graphicEl>
                                              <a:dgm id="{E093F54D-6081-47E2-B1F0-39248F5FBCA9}"/>
                                            </p:graphic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graphicEl>
                                              <a:dgm id="{E093F54D-6081-47E2-B1F0-39248F5FBCA9}"/>
                                            </p:graphic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4">
                                            <p:graphicEl>
                                              <a:dgm id="{E8F5676D-B7C2-4D68-9E9F-221A9E2D8E31}"/>
                                            </p:graphicEl>
                                          </p:spTgt>
                                        </p:tgtEl>
                                        <p:attrNameLst>
                                          <p:attrName>style.visibility</p:attrName>
                                        </p:attrNameLst>
                                      </p:cBhvr>
                                      <p:to>
                                        <p:strVal val="visible"/>
                                      </p:to>
                                    </p:set>
                                    <p:anim calcmode="lin" valueType="num">
                                      <p:cBhvr additive="base">
                                        <p:cTn id="43" dur="500" fill="hold"/>
                                        <p:tgtEl>
                                          <p:spTgt spid="4">
                                            <p:graphicEl>
                                              <a:dgm id="{E8F5676D-B7C2-4D68-9E9F-221A9E2D8E31}"/>
                                            </p:graphic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graphicEl>
                                              <a:dgm id="{E8F5676D-B7C2-4D68-9E9F-221A9E2D8E31}"/>
                                            </p:graphicEl>
                                          </p:spTgt>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4">
                                            <p:graphicEl>
                                              <a:dgm id="{29467C02-AB0A-4F07-862D-388F2A7620CE}"/>
                                            </p:graphicEl>
                                          </p:spTgt>
                                        </p:tgtEl>
                                        <p:attrNameLst>
                                          <p:attrName>style.visibility</p:attrName>
                                        </p:attrNameLst>
                                      </p:cBhvr>
                                      <p:to>
                                        <p:strVal val="visible"/>
                                      </p:to>
                                    </p:set>
                                    <p:anim calcmode="lin" valueType="num">
                                      <p:cBhvr additive="base">
                                        <p:cTn id="47" dur="500" fill="hold"/>
                                        <p:tgtEl>
                                          <p:spTgt spid="4">
                                            <p:graphicEl>
                                              <a:dgm id="{29467C02-AB0A-4F07-862D-388F2A7620CE}"/>
                                            </p:graphicEl>
                                          </p:spTgt>
                                        </p:tgtEl>
                                        <p:attrNameLst>
                                          <p:attrName>ppt_x</p:attrName>
                                        </p:attrNameLst>
                                      </p:cBhvr>
                                      <p:tavLst>
                                        <p:tav tm="0">
                                          <p:val>
                                            <p:strVal val="#ppt_x"/>
                                          </p:val>
                                        </p:tav>
                                        <p:tav tm="100000">
                                          <p:val>
                                            <p:strVal val="#ppt_x"/>
                                          </p:val>
                                        </p:tav>
                                      </p:tavLst>
                                    </p:anim>
                                    <p:anim calcmode="lin" valueType="num">
                                      <p:cBhvr additive="base">
                                        <p:cTn id="48" dur="500" fill="hold"/>
                                        <p:tgtEl>
                                          <p:spTgt spid="4">
                                            <p:graphicEl>
                                              <a:dgm id="{29467C02-AB0A-4F07-862D-388F2A7620CE}"/>
                                            </p:graphic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4">
                                            <p:graphicEl>
                                              <a:dgm id="{8ECCDD90-2754-48F3-BA89-A38E047B30C5}"/>
                                            </p:graphicEl>
                                          </p:spTgt>
                                        </p:tgtEl>
                                        <p:attrNameLst>
                                          <p:attrName>style.visibility</p:attrName>
                                        </p:attrNameLst>
                                      </p:cBhvr>
                                      <p:to>
                                        <p:strVal val="visible"/>
                                      </p:to>
                                    </p:set>
                                    <p:anim calcmode="lin" valueType="num">
                                      <p:cBhvr additive="base">
                                        <p:cTn id="53" dur="500" fill="hold"/>
                                        <p:tgtEl>
                                          <p:spTgt spid="4">
                                            <p:graphicEl>
                                              <a:dgm id="{8ECCDD90-2754-48F3-BA89-A38E047B30C5}"/>
                                            </p:graphicEl>
                                          </p:spTgt>
                                        </p:tgtEl>
                                        <p:attrNameLst>
                                          <p:attrName>ppt_x</p:attrName>
                                        </p:attrNameLst>
                                      </p:cBhvr>
                                      <p:tavLst>
                                        <p:tav tm="0">
                                          <p:val>
                                            <p:strVal val="#ppt_x"/>
                                          </p:val>
                                        </p:tav>
                                        <p:tav tm="100000">
                                          <p:val>
                                            <p:strVal val="#ppt_x"/>
                                          </p:val>
                                        </p:tav>
                                      </p:tavLst>
                                    </p:anim>
                                    <p:anim calcmode="lin" valueType="num">
                                      <p:cBhvr additive="base">
                                        <p:cTn id="54" dur="500" fill="hold"/>
                                        <p:tgtEl>
                                          <p:spTgt spid="4">
                                            <p:graphicEl>
                                              <a:dgm id="{8ECCDD90-2754-48F3-BA89-A38E047B30C5}"/>
                                            </p:graphicEl>
                                          </p:spTgt>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4">
                                            <p:graphicEl>
                                              <a:dgm id="{1CCA4F38-926F-462B-AA28-CE102A9A3140}"/>
                                            </p:graphicEl>
                                          </p:spTgt>
                                        </p:tgtEl>
                                        <p:attrNameLst>
                                          <p:attrName>style.visibility</p:attrName>
                                        </p:attrNameLst>
                                      </p:cBhvr>
                                      <p:to>
                                        <p:strVal val="visible"/>
                                      </p:to>
                                    </p:set>
                                    <p:anim calcmode="lin" valueType="num">
                                      <p:cBhvr additive="base">
                                        <p:cTn id="57" dur="500" fill="hold"/>
                                        <p:tgtEl>
                                          <p:spTgt spid="4">
                                            <p:graphicEl>
                                              <a:dgm id="{1CCA4F38-926F-462B-AA28-CE102A9A3140}"/>
                                            </p:graphicEl>
                                          </p:spTgt>
                                        </p:tgtEl>
                                        <p:attrNameLst>
                                          <p:attrName>ppt_x</p:attrName>
                                        </p:attrNameLst>
                                      </p:cBhvr>
                                      <p:tavLst>
                                        <p:tav tm="0">
                                          <p:val>
                                            <p:strVal val="#ppt_x"/>
                                          </p:val>
                                        </p:tav>
                                        <p:tav tm="100000">
                                          <p:val>
                                            <p:strVal val="#ppt_x"/>
                                          </p:val>
                                        </p:tav>
                                      </p:tavLst>
                                    </p:anim>
                                    <p:anim calcmode="lin" valueType="num">
                                      <p:cBhvr additive="base">
                                        <p:cTn id="58" dur="500" fill="hold"/>
                                        <p:tgtEl>
                                          <p:spTgt spid="4">
                                            <p:graphicEl>
                                              <a:dgm id="{1CCA4F38-926F-462B-AA28-CE102A9A3140}"/>
                                            </p:graphicEl>
                                          </p:spTgt>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4">
                                            <p:graphicEl>
                                              <a:dgm id="{0DF5CF4D-6CDA-4CD5-BAD1-DC1B41DADAC3}"/>
                                            </p:graphicEl>
                                          </p:spTgt>
                                        </p:tgtEl>
                                        <p:attrNameLst>
                                          <p:attrName>style.visibility</p:attrName>
                                        </p:attrNameLst>
                                      </p:cBhvr>
                                      <p:to>
                                        <p:strVal val="visible"/>
                                      </p:to>
                                    </p:set>
                                    <p:anim calcmode="lin" valueType="num">
                                      <p:cBhvr additive="base">
                                        <p:cTn id="63" dur="500" fill="hold"/>
                                        <p:tgtEl>
                                          <p:spTgt spid="4">
                                            <p:graphicEl>
                                              <a:dgm id="{0DF5CF4D-6CDA-4CD5-BAD1-DC1B41DADAC3}"/>
                                            </p:graphicEl>
                                          </p:spTgt>
                                        </p:tgtEl>
                                        <p:attrNameLst>
                                          <p:attrName>ppt_x</p:attrName>
                                        </p:attrNameLst>
                                      </p:cBhvr>
                                      <p:tavLst>
                                        <p:tav tm="0">
                                          <p:val>
                                            <p:strVal val="#ppt_x"/>
                                          </p:val>
                                        </p:tav>
                                        <p:tav tm="100000">
                                          <p:val>
                                            <p:strVal val="#ppt_x"/>
                                          </p:val>
                                        </p:tav>
                                      </p:tavLst>
                                    </p:anim>
                                    <p:anim calcmode="lin" valueType="num">
                                      <p:cBhvr additive="base">
                                        <p:cTn id="64" dur="500" fill="hold"/>
                                        <p:tgtEl>
                                          <p:spTgt spid="4">
                                            <p:graphicEl>
                                              <a:dgm id="{0DF5CF4D-6CDA-4CD5-BAD1-DC1B41DADAC3}"/>
                                            </p:graphicEl>
                                          </p:spTgt>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4">
                                            <p:graphicEl>
                                              <a:dgm id="{BFEC0F2A-BD02-4BAD-A460-9862C4DF9D4D}"/>
                                            </p:graphicEl>
                                          </p:spTgt>
                                        </p:tgtEl>
                                        <p:attrNameLst>
                                          <p:attrName>style.visibility</p:attrName>
                                        </p:attrNameLst>
                                      </p:cBhvr>
                                      <p:to>
                                        <p:strVal val="visible"/>
                                      </p:to>
                                    </p:set>
                                    <p:anim calcmode="lin" valueType="num">
                                      <p:cBhvr additive="base">
                                        <p:cTn id="67" dur="500" fill="hold"/>
                                        <p:tgtEl>
                                          <p:spTgt spid="4">
                                            <p:graphicEl>
                                              <a:dgm id="{BFEC0F2A-BD02-4BAD-A460-9862C4DF9D4D}"/>
                                            </p:graphicEl>
                                          </p:spTgt>
                                        </p:tgtEl>
                                        <p:attrNameLst>
                                          <p:attrName>ppt_x</p:attrName>
                                        </p:attrNameLst>
                                      </p:cBhvr>
                                      <p:tavLst>
                                        <p:tav tm="0">
                                          <p:val>
                                            <p:strVal val="#ppt_x"/>
                                          </p:val>
                                        </p:tav>
                                        <p:tav tm="100000">
                                          <p:val>
                                            <p:strVal val="#ppt_x"/>
                                          </p:val>
                                        </p:tav>
                                      </p:tavLst>
                                    </p:anim>
                                    <p:anim calcmode="lin" valueType="num">
                                      <p:cBhvr additive="base">
                                        <p:cTn id="68" dur="500" fill="hold"/>
                                        <p:tgtEl>
                                          <p:spTgt spid="4">
                                            <p:graphicEl>
                                              <a:dgm id="{BFEC0F2A-BD02-4BAD-A460-9862C4DF9D4D}"/>
                                            </p:graphic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8"/>
        <p:cNvGrpSpPr/>
        <p:nvPr/>
      </p:nvGrpSpPr>
      <p:grpSpPr>
        <a:xfrm>
          <a:off x="0" y="0"/>
          <a:ext cx="0" cy="0"/>
          <a:chOff x="0" y="0"/>
          <a:chExt cx="0" cy="0"/>
        </a:xfrm>
      </p:grpSpPr>
      <p:sp useBgFill="1">
        <p:nvSpPr>
          <p:cNvPr id="84" name="Rectangle 83">
            <a:extLst>
              <a:ext uri="{FF2B5EF4-FFF2-40B4-BE49-F238E27FC236}">
                <a16:creationId xmlns:a16="http://schemas.microsoft.com/office/drawing/2014/main" id="{8D0D6D3E-D7F9-4591-9CA9-DDF4DB1F7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9" name="Google Shape;139;p8"/>
          <p:cNvSpPr txBox="1">
            <a:spLocks noGrp="1"/>
          </p:cNvSpPr>
          <p:nvPr>
            <p:ph type="title"/>
          </p:nvPr>
        </p:nvSpPr>
        <p:spPr>
          <a:xfrm>
            <a:off x="741350" y="2841336"/>
            <a:ext cx="4613300" cy="1633388"/>
          </a:xfrm>
          <a:prstGeom prst="rect">
            <a:avLst/>
          </a:prstGeom>
        </p:spPr>
        <p:txBody>
          <a:bodyPr spcFirstLastPara="1" vert="horz" lIns="91440" tIns="45720" rIns="91440" bIns="45720" rtlCol="0" anchor="t" anchorCtr="0">
            <a:normAutofit/>
          </a:bodyPr>
          <a:lstStyle/>
          <a:p>
            <a:pPr marL="0" lvl="0" indent="0" algn="r">
              <a:spcAft>
                <a:spcPts val="0"/>
              </a:spcAft>
              <a:buClr>
                <a:schemeClr val="accent1"/>
              </a:buClr>
              <a:buSzPts val="4400"/>
            </a:pPr>
            <a:r>
              <a:rPr lang="en-US" sz="4800" b="1" dirty="0"/>
              <a:t>3. Thinking with Technology</a:t>
            </a:r>
            <a:endParaRPr lang="en-US" sz="4800" dirty="0"/>
          </a:p>
        </p:txBody>
      </p:sp>
      <p:sp>
        <p:nvSpPr>
          <p:cNvPr id="86" name="Rectangle 85">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4068664" cy="6858000"/>
          </a:xfrm>
          <a:prstGeom prst="rect">
            <a:avLst/>
          </a:prstGeom>
          <a:gradFill>
            <a:gsLst>
              <a:gs pos="26000">
                <a:srgbClr val="000000"/>
              </a:gs>
              <a:gs pos="100000">
                <a:schemeClr val="accent1"/>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9" name="Rectangle 87">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3611463" cy="6858000"/>
          </a:xfrm>
          <a:prstGeom prst="rect">
            <a:avLst/>
          </a:prstGeom>
          <a:gradFill>
            <a:gsLst>
              <a:gs pos="0">
                <a:schemeClr val="accent1">
                  <a:lumMod val="75000"/>
                  <a:alpha val="56000"/>
                </a:schemeClr>
              </a:gs>
              <a:gs pos="100000">
                <a:srgbClr val="000000">
                  <a:alpha val="52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0" name="Rectangle 89">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230721" y="-107390"/>
            <a:ext cx="3853890" cy="4068665"/>
          </a:xfrm>
          <a:prstGeom prst="rect">
            <a:avLst/>
          </a:prstGeom>
          <a:gradFill>
            <a:gsLst>
              <a:gs pos="0">
                <a:srgbClr val="000000">
                  <a:alpha val="34000"/>
                </a:srgbClr>
              </a:gs>
              <a:gs pos="96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0" name="Google Shape;140;p8"/>
          <p:cNvPicPr preferRelativeResize="0">
            <a:picLocks/>
          </p:cNvPicPr>
          <p:nvPr/>
        </p:nvPicPr>
        <p:blipFill rotWithShape="1">
          <a:blip r:embed="rId3"/>
          <a:srcRect l="15836" r="17663" b="-2"/>
          <a:stretch/>
        </p:blipFill>
        <p:spPr>
          <a:xfrm>
            <a:off x="6096000" y="1012536"/>
            <a:ext cx="4756162" cy="4756162"/>
          </a:xfrm>
          <a:custGeom>
            <a:avLst/>
            <a:gdLst/>
            <a:ahLst/>
            <a:cxnLst/>
            <a:rect l="l" t="t" r="r" b="b"/>
            <a:pathLst>
              <a:path w="5031136" h="5031136">
                <a:moveTo>
                  <a:pt x="2515568" y="0"/>
                </a:moveTo>
                <a:cubicBezTo>
                  <a:pt x="3904878" y="0"/>
                  <a:pt x="5031136" y="1126258"/>
                  <a:pt x="5031136" y="2515568"/>
                </a:cubicBezTo>
                <a:cubicBezTo>
                  <a:pt x="5031136" y="3904878"/>
                  <a:pt x="3904878" y="5031136"/>
                  <a:pt x="2515568" y="5031136"/>
                </a:cubicBezTo>
                <a:cubicBezTo>
                  <a:pt x="1126258" y="5031136"/>
                  <a:pt x="0" y="3904878"/>
                  <a:pt x="0" y="2515568"/>
                </a:cubicBezTo>
                <a:cubicBezTo>
                  <a:pt x="0" y="1126258"/>
                  <a:pt x="1126258" y="0"/>
                  <a:pt x="2515568" y="0"/>
                </a:cubicBezTo>
                <a:close/>
              </a:path>
            </a:pathLst>
          </a:cu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44"/>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Are Information Systems and Information Technology the Same: Which Is Best  For Me?">
            <a:extLst>
              <a:ext uri="{FF2B5EF4-FFF2-40B4-BE49-F238E27FC236}">
                <a16:creationId xmlns:a16="http://schemas.microsoft.com/office/drawing/2014/main" id="{8B225820-04A8-4C17-ADDA-A3CB84E8FFA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818" b="9091"/>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93" name="Rectangle 192">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5" name="Google Shape;145;p9"/>
          <p:cNvSpPr txBox="1">
            <a:spLocks noGrp="1"/>
          </p:cNvSpPr>
          <p:nvPr>
            <p:ph type="title"/>
          </p:nvPr>
        </p:nvSpPr>
        <p:spPr>
          <a:xfrm>
            <a:off x="533222" y="1282022"/>
            <a:ext cx="5562778" cy="1124712"/>
          </a:xfrm>
          <a:prstGeom prst="rect">
            <a:avLst/>
          </a:prstGeom>
        </p:spPr>
        <p:txBody>
          <a:bodyPr spcFirstLastPara="1" vert="horz" lIns="91440" tIns="45720" rIns="91440" bIns="45720" rtlCol="0" anchor="b" anchorCtr="0">
            <a:noAutofit/>
          </a:bodyPr>
          <a:lstStyle/>
          <a:p>
            <a:pPr marL="0" lvl="0" indent="0">
              <a:spcAft>
                <a:spcPts val="0"/>
              </a:spcAft>
              <a:buClr>
                <a:schemeClr val="accent1"/>
              </a:buClr>
              <a:buSzPts val="4400"/>
            </a:pPr>
            <a:r>
              <a:rPr lang="en-US" dirty="0"/>
              <a:t>Benefit of information technology</a:t>
            </a:r>
          </a:p>
        </p:txBody>
      </p:sp>
      <p:sp>
        <p:nvSpPr>
          <p:cNvPr id="194" name="Rectangle 19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5" name="Rectangle 19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6" name="Google Shape;146;p9"/>
          <p:cNvSpPr txBox="1">
            <a:spLocks noGrp="1"/>
          </p:cNvSpPr>
          <p:nvPr>
            <p:ph sz="half" idx="1"/>
          </p:nvPr>
        </p:nvSpPr>
        <p:spPr>
          <a:xfrm>
            <a:off x="699135" y="2499877"/>
            <a:ext cx="6849529" cy="3819516"/>
          </a:xfrm>
          <a:prstGeom prst="rect">
            <a:avLst/>
          </a:prstGeom>
        </p:spPr>
        <p:txBody>
          <a:bodyPr spcFirstLastPara="1" vert="horz" lIns="91440" tIns="45720" rIns="91440" bIns="45720" rtlCol="0" anchor="t" anchorCtr="0">
            <a:normAutofit fontScale="92500"/>
          </a:bodyPr>
          <a:lstStyle/>
          <a:p>
            <a:pPr marL="228600" lvl="0">
              <a:spcBef>
                <a:spcPts val="1400"/>
              </a:spcBef>
              <a:spcAft>
                <a:spcPts val="0"/>
              </a:spcAft>
              <a:buSzPts val="1920"/>
            </a:pPr>
            <a:r>
              <a:rPr lang="en-US" sz="3200" dirty="0"/>
              <a:t>It empowers people to do what they want to do. </a:t>
            </a:r>
          </a:p>
          <a:p>
            <a:pPr marL="228600" lvl="0">
              <a:spcBef>
                <a:spcPts val="1400"/>
              </a:spcBef>
              <a:spcAft>
                <a:spcPts val="0"/>
              </a:spcAft>
              <a:buSzPts val="1920"/>
            </a:pPr>
            <a:r>
              <a:rPr lang="en-US" sz="3200" dirty="0"/>
              <a:t>It lets people be creative. It lets people be productive.</a:t>
            </a:r>
          </a:p>
          <a:p>
            <a:pPr marL="228600" lvl="0">
              <a:spcBef>
                <a:spcPts val="1400"/>
              </a:spcBef>
              <a:spcAft>
                <a:spcPts val="0"/>
              </a:spcAft>
              <a:buSzPts val="1920"/>
            </a:pPr>
            <a:r>
              <a:rPr lang="en-US" sz="3200" dirty="0"/>
              <a:t> It lets people learn things they didn’t think they could learn before.</a:t>
            </a:r>
          </a:p>
          <a:p>
            <a:pPr marL="228600" lvl="0">
              <a:spcBef>
                <a:spcPts val="1400"/>
              </a:spcBef>
              <a:spcAft>
                <a:spcPts val="0"/>
              </a:spcAft>
              <a:buSzPts val="1920"/>
            </a:pPr>
            <a:r>
              <a:rPr lang="en-US" sz="3200" dirty="0"/>
              <a:t>And so in a sense it is all about potential.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10421</TotalTime>
  <Words>947</Words>
  <Application>Microsoft Office PowerPoint</Application>
  <PresentationFormat>Widescreen</PresentationFormat>
  <Paragraphs>81</Paragraphs>
  <Slides>18</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proxima-nova</vt:lpstr>
      <vt:lpstr>Office Theme</vt:lpstr>
      <vt:lpstr>PowerPoint Presentation</vt:lpstr>
      <vt:lpstr>Chapter outlines</vt:lpstr>
      <vt:lpstr>LEARNING OBJECTIVES</vt:lpstr>
      <vt:lpstr>PowerPoint Presentation</vt:lpstr>
      <vt:lpstr>PowerPoint Presentation</vt:lpstr>
      <vt:lpstr>PowerPoint Presentation</vt:lpstr>
      <vt:lpstr>PowerPoint Presentation</vt:lpstr>
      <vt:lpstr>3. Thinking with Technology</vt:lpstr>
      <vt:lpstr>Benefit of information technology</vt:lpstr>
      <vt:lpstr>Technology for College Learning</vt:lpstr>
      <vt:lpstr>Discussion</vt:lpstr>
      <vt:lpstr>Critical &amp; Creative Thinking with Technology</vt:lpstr>
      <vt:lpstr>Critical &amp; Creative Thinking with Technology</vt:lpstr>
      <vt:lpstr>Critical &amp; Creative Thinking with Technology</vt:lpstr>
      <vt:lpstr>How different digital technologies can help faculty and students with critical and creative thinking?</vt:lpstr>
      <vt:lpstr>It is specially designed to help California’s online community college students. (for references)</vt:lpstr>
      <vt:lpstr>Mobile Learning and Social Networking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THINKING AND ANALYSIS</dc:title>
  <dc:creator>Admin</dc:creator>
  <cp:lastModifiedBy>Minh Hoa</cp:lastModifiedBy>
  <cp:revision>49</cp:revision>
  <dcterms:created xsi:type="dcterms:W3CDTF">2021-08-01T12:29:41Z</dcterms:created>
  <dcterms:modified xsi:type="dcterms:W3CDTF">2022-06-21T01:00:21Z</dcterms:modified>
</cp:coreProperties>
</file>